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2" r:id="rId3"/>
    <p:sldMasterId id="2147483675" r:id="rId4"/>
    <p:sldMasterId id="2147483678" r:id="rId5"/>
  </p:sldMasterIdLst>
  <p:handoutMasterIdLst>
    <p:handoutMasterId r:id="rId76"/>
  </p:handoutMasterIdLst>
  <p:sldIdLst>
    <p:sldId id="264" r:id="rId6"/>
    <p:sldId id="270" r:id="rId7"/>
    <p:sldId id="271" r:id="rId8"/>
    <p:sldId id="272" r:id="rId9"/>
    <p:sldId id="273" r:id="rId10"/>
    <p:sldId id="289" r:id="rId11"/>
    <p:sldId id="290" r:id="rId12"/>
    <p:sldId id="288" r:id="rId13"/>
    <p:sldId id="333" r:id="rId14"/>
    <p:sldId id="281" r:id="rId15"/>
    <p:sldId id="334" r:id="rId16"/>
    <p:sldId id="287" r:id="rId17"/>
    <p:sldId id="286" r:id="rId18"/>
    <p:sldId id="285" r:id="rId19"/>
    <p:sldId id="350" r:id="rId20"/>
    <p:sldId id="351" r:id="rId21"/>
    <p:sldId id="284" r:id="rId22"/>
    <p:sldId id="283" r:id="rId23"/>
    <p:sldId id="282" r:id="rId24"/>
    <p:sldId id="280" r:id="rId25"/>
    <p:sldId id="274" r:id="rId26"/>
    <p:sldId id="275" r:id="rId27"/>
    <p:sldId id="339" r:id="rId28"/>
    <p:sldId id="352" r:id="rId29"/>
    <p:sldId id="279" r:id="rId30"/>
    <p:sldId id="335" r:id="rId31"/>
    <p:sldId id="353" r:id="rId32"/>
    <p:sldId id="299" r:id="rId33"/>
    <p:sldId id="298" r:id="rId34"/>
    <p:sldId id="297" r:id="rId35"/>
    <p:sldId id="328" r:id="rId36"/>
    <p:sldId id="296" r:id="rId37"/>
    <p:sldId id="329" r:id="rId38"/>
    <p:sldId id="302" r:id="rId39"/>
    <p:sldId id="330" r:id="rId40"/>
    <p:sldId id="301" r:id="rId41"/>
    <p:sldId id="331" r:id="rId42"/>
    <p:sldId id="303" r:id="rId43"/>
    <p:sldId id="332" r:id="rId44"/>
    <p:sldId id="304" r:id="rId45"/>
    <p:sldId id="340" r:id="rId46"/>
    <p:sldId id="341" r:id="rId47"/>
    <p:sldId id="306" r:id="rId48"/>
    <p:sldId id="342" r:id="rId49"/>
    <p:sldId id="343" r:id="rId50"/>
    <p:sldId id="309" r:id="rId51"/>
    <p:sldId id="344" r:id="rId52"/>
    <p:sldId id="345" r:id="rId53"/>
    <p:sldId id="308" r:id="rId54"/>
    <p:sldId id="346" r:id="rId55"/>
    <p:sldId id="347" r:id="rId56"/>
    <p:sldId id="312" r:id="rId57"/>
    <p:sldId id="349" r:id="rId58"/>
    <p:sldId id="311" r:id="rId59"/>
    <p:sldId id="310" r:id="rId60"/>
    <p:sldId id="295" r:id="rId61"/>
    <p:sldId id="300" r:id="rId62"/>
    <p:sldId id="313" r:id="rId63"/>
    <p:sldId id="314" r:id="rId64"/>
    <p:sldId id="316" r:id="rId65"/>
    <p:sldId id="317" r:id="rId66"/>
    <p:sldId id="277" r:id="rId67"/>
    <p:sldId id="323" r:id="rId68"/>
    <p:sldId id="321" r:id="rId69"/>
    <p:sldId id="336" r:id="rId70"/>
    <p:sldId id="337" r:id="rId71"/>
    <p:sldId id="338" r:id="rId72"/>
    <p:sldId id="325" r:id="rId73"/>
    <p:sldId id="326" r:id="rId74"/>
    <p:sldId id="327" r:id="rId7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sa Myers" initials="LM" lastIdx="1" clrIdx="0">
    <p:extLst>
      <p:ext uri="{19B8F6BF-5375-455C-9EA6-DF929625EA0E}">
        <p15:presenceInfo xmlns:p15="http://schemas.microsoft.com/office/powerpoint/2012/main" userId="S::Lisa.Myers@oneatlas.com::33f677d9-4a44-43b5-a5d3-5fdb14c10c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6F47"/>
    <a:srgbClr val="085694"/>
    <a:srgbClr val="6D6E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guide orient="horz" pos="2160"/>
        <p:guide pos="3840"/>
      </p:guideLst>
    </p:cSldViewPr>
  </p:slideViewPr>
  <p:notesTextViewPr>
    <p:cViewPr>
      <p:scale>
        <a:sx n="3" d="2"/>
        <a:sy n="3" d="2"/>
      </p:scale>
      <p:origin x="0" y="0"/>
    </p:cViewPr>
  </p:notesTextViewPr>
  <p:sorterViewPr>
    <p:cViewPr>
      <p:scale>
        <a:sx n="100" d="100"/>
        <a:sy n="100" d="100"/>
      </p:scale>
      <p:origin x="0" y="-104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Myers" userId="33f677d9-4a44-43b5-a5d3-5fdb14c10c57" providerId="ADAL" clId="{40F7E747-23E7-410B-A152-6598C2DA0687}"/>
    <pc:docChg chg="undo custSel modSld">
      <pc:chgData name="Lisa Myers" userId="33f677d9-4a44-43b5-a5d3-5fdb14c10c57" providerId="ADAL" clId="{40F7E747-23E7-410B-A152-6598C2DA0687}" dt="2021-07-29T19:31:24.376" v="850" actId="20577"/>
      <pc:docMkLst>
        <pc:docMk/>
      </pc:docMkLst>
      <pc:sldChg chg="modSp mod">
        <pc:chgData name="Lisa Myers" userId="33f677d9-4a44-43b5-a5d3-5fdb14c10c57" providerId="ADAL" clId="{40F7E747-23E7-410B-A152-6598C2DA0687}" dt="2021-07-29T19:31:24.376" v="850" actId="20577"/>
        <pc:sldMkLst>
          <pc:docMk/>
          <pc:sldMk cId="642826315" sldId="264"/>
        </pc:sldMkLst>
        <pc:spChg chg="mod">
          <ac:chgData name="Lisa Myers" userId="33f677d9-4a44-43b5-a5d3-5fdb14c10c57" providerId="ADAL" clId="{40F7E747-23E7-410B-A152-6598C2DA0687}" dt="2021-07-29T19:31:24.376" v="850" actId="20577"/>
          <ac:spMkLst>
            <pc:docMk/>
            <pc:sldMk cId="642826315" sldId="264"/>
            <ac:spMk id="7" creationId="{00000000-0000-0000-0000-000000000000}"/>
          </ac:spMkLst>
        </pc:spChg>
      </pc:sldChg>
      <pc:sldChg chg="modSp mod addCm delCm modCm">
        <pc:chgData name="Lisa Myers" userId="33f677d9-4a44-43b5-a5d3-5fdb14c10c57" providerId="ADAL" clId="{40F7E747-23E7-410B-A152-6598C2DA0687}" dt="2021-07-08T14:37:51.783" v="770" actId="20577"/>
        <pc:sldMkLst>
          <pc:docMk/>
          <pc:sldMk cId="2032261397" sldId="335"/>
        </pc:sldMkLst>
        <pc:spChg chg="mod">
          <ac:chgData name="Lisa Myers" userId="33f677d9-4a44-43b5-a5d3-5fdb14c10c57" providerId="ADAL" clId="{40F7E747-23E7-410B-A152-6598C2DA0687}" dt="2021-07-08T14:37:51.783" v="770" actId="20577"/>
          <ac:spMkLst>
            <pc:docMk/>
            <pc:sldMk cId="2032261397" sldId="335"/>
            <ac:spMk id="22" creationId="{00000000-0000-0000-0000-000000000000}"/>
          </ac:spMkLst>
        </pc:spChg>
      </pc:sldChg>
      <pc:sldChg chg="modSp mod">
        <pc:chgData name="Lisa Myers" userId="33f677d9-4a44-43b5-a5d3-5fdb14c10c57" providerId="ADAL" clId="{40F7E747-23E7-410B-A152-6598C2DA0687}" dt="2021-07-13T12:56:26.960" v="841" actId="20577"/>
        <pc:sldMkLst>
          <pc:docMk/>
          <pc:sldMk cId="3870055700" sldId="353"/>
        </pc:sldMkLst>
        <pc:spChg chg="mod">
          <ac:chgData name="Lisa Myers" userId="33f677d9-4a44-43b5-a5d3-5fdb14c10c57" providerId="ADAL" clId="{40F7E747-23E7-410B-A152-6598C2DA0687}" dt="2021-07-13T12:56:26.960" v="841" actId="20577"/>
          <ac:spMkLst>
            <pc:docMk/>
            <pc:sldMk cId="3870055700" sldId="353"/>
            <ac:spMk id="22" creationId="{00000000-0000-0000-0000-000000000000}"/>
          </ac:spMkLst>
        </pc:spChg>
      </pc:sldChg>
    </pc:docChg>
  </pc:docChgLst>
  <pc:docChgLst>
    <pc:chgData name="Lisa Myers" userId="33f677d9-4a44-43b5-a5d3-5fdb14c10c57" providerId="ADAL" clId="{81E5DEC7-7972-490E-A10C-80C0FF4AABAC}"/>
    <pc:docChg chg="custSel modSld">
      <pc:chgData name="Lisa Myers" userId="33f677d9-4a44-43b5-a5d3-5fdb14c10c57" providerId="ADAL" clId="{81E5DEC7-7972-490E-A10C-80C0FF4AABAC}" dt="2021-04-27T19:19:05.159" v="360" actId="20577"/>
      <pc:docMkLst>
        <pc:docMk/>
      </pc:docMkLst>
      <pc:sldChg chg="modSp mod">
        <pc:chgData name="Lisa Myers" userId="33f677d9-4a44-43b5-a5d3-5fdb14c10c57" providerId="ADAL" clId="{81E5DEC7-7972-490E-A10C-80C0FF4AABAC}" dt="2021-04-27T19:18:55.818" v="351" actId="20577"/>
        <pc:sldMkLst>
          <pc:docMk/>
          <pc:sldMk cId="366134132" sldId="339"/>
        </pc:sldMkLst>
        <pc:spChg chg="mod">
          <ac:chgData name="Lisa Myers" userId="33f677d9-4a44-43b5-a5d3-5fdb14c10c57" providerId="ADAL" clId="{81E5DEC7-7972-490E-A10C-80C0FF4AABAC}" dt="2021-04-27T19:18:55.818" v="351" actId="20577"/>
          <ac:spMkLst>
            <pc:docMk/>
            <pc:sldMk cId="366134132" sldId="339"/>
            <ac:spMk id="21" creationId="{00000000-0000-0000-0000-000000000000}"/>
          </ac:spMkLst>
        </pc:spChg>
      </pc:sldChg>
      <pc:sldChg chg="modSp mod">
        <pc:chgData name="Lisa Myers" userId="33f677d9-4a44-43b5-a5d3-5fdb14c10c57" providerId="ADAL" clId="{81E5DEC7-7972-490E-A10C-80C0FF4AABAC}" dt="2021-04-27T19:19:05.159" v="360" actId="20577"/>
        <pc:sldMkLst>
          <pc:docMk/>
          <pc:sldMk cId="844291566" sldId="352"/>
        </pc:sldMkLst>
        <pc:spChg chg="mod">
          <ac:chgData name="Lisa Myers" userId="33f677d9-4a44-43b5-a5d3-5fdb14c10c57" providerId="ADAL" clId="{81E5DEC7-7972-490E-A10C-80C0FF4AABAC}" dt="2021-04-27T19:19:05.159" v="360" actId="20577"/>
          <ac:spMkLst>
            <pc:docMk/>
            <pc:sldMk cId="844291566" sldId="352"/>
            <ac:spMk id="21" creationId="{00000000-0000-0000-0000-000000000000}"/>
          </ac:spMkLst>
        </pc:spChg>
        <pc:spChg chg="mod">
          <ac:chgData name="Lisa Myers" userId="33f677d9-4a44-43b5-a5d3-5fdb14c10c57" providerId="ADAL" clId="{81E5DEC7-7972-490E-A10C-80C0FF4AABAC}" dt="2021-04-27T19:14:08.577" v="342" actId="6549"/>
          <ac:spMkLst>
            <pc:docMk/>
            <pc:sldMk cId="844291566" sldId="352"/>
            <ac:spMk id="22" creationId="{00000000-0000-0000-0000-000000000000}"/>
          </ac:spMkLst>
        </pc:spChg>
      </pc:sldChg>
    </pc:docChg>
  </pc:docChgLst>
  <pc:docChgLst>
    <pc:chgData name="Lisa Myers" userId="33f677d9-4a44-43b5-a5d3-5fdb14c10c57" providerId="ADAL" clId="{3E16B851-FE8A-470A-B52B-24C73593CF82}"/>
    <pc:docChg chg="custSel modSld">
      <pc:chgData name="Lisa Myers" userId="33f677d9-4a44-43b5-a5d3-5fdb14c10c57" providerId="ADAL" clId="{3E16B851-FE8A-470A-B52B-24C73593CF82}" dt="2021-06-05T17:36:13.517" v="93" actId="20577"/>
      <pc:docMkLst>
        <pc:docMk/>
      </pc:docMkLst>
      <pc:sldChg chg="modSp mod">
        <pc:chgData name="Lisa Myers" userId="33f677d9-4a44-43b5-a5d3-5fdb14c10c57" providerId="ADAL" clId="{3E16B851-FE8A-470A-B52B-24C73593CF82}" dt="2021-06-05T17:22:13.761" v="33" actId="20577"/>
        <pc:sldMkLst>
          <pc:docMk/>
          <pc:sldMk cId="361951489" sldId="272"/>
        </pc:sldMkLst>
        <pc:spChg chg="mod">
          <ac:chgData name="Lisa Myers" userId="33f677d9-4a44-43b5-a5d3-5fdb14c10c57" providerId="ADAL" clId="{3E16B851-FE8A-470A-B52B-24C73593CF82}" dt="2021-06-05T17:22:13.761" v="33" actId="20577"/>
          <ac:spMkLst>
            <pc:docMk/>
            <pc:sldMk cId="361951489" sldId="272"/>
            <ac:spMk id="22" creationId="{00000000-0000-0000-0000-000000000000}"/>
          </ac:spMkLst>
        </pc:spChg>
      </pc:sldChg>
      <pc:sldChg chg="modSp mod">
        <pc:chgData name="Lisa Myers" userId="33f677d9-4a44-43b5-a5d3-5fdb14c10c57" providerId="ADAL" clId="{3E16B851-FE8A-470A-B52B-24C73593CF82}" dt="2021-06-05T17:22:07.851" v="31" actId="20577"/>
        <pc:sldMkLst>
          <pc:docMk/>
          <pc:sldMk cId="1019323469" sldId="273"/>
        </pc:sldMkLst>
        <pc:spChg chg="mod">
          <ac:chgData name="Lisa Myers" userId="33f677d9-4a44-43b5-a5d3-5fdb14c10c57" providerId="ADAL" clId="{3E16B851-FE8A-470A-B52B-24C73593CF82}" dt="2021-06-05T17:22:07.851" v="31" actId="20577"/>
          <ac:spMkLst>
            <pc:docMk/>
            <pc:sldMk cId="1019323469" sldId="273"/>
            <ac:spMk id="22" creationId="{00000000-0000-0000-0000-000000000000}"/>
          </ac:spMkLst>
        </pc:spChg>
      </pc:sldChg>
      <pc:sldChg chg="modSp mod">
        <pc:chgData name="Lisa Myers" userId="33f677d9-4a44-43b5-a5d3-5fdb14c10c57" providerId="ADAL" clId="{3E16B851-FE8A-470A-B52B-24C73593CF82}" dt="2021-06-05T17:17:36.026" v="11" actId="20577"/>
        <pc:sldMkLst>
          <pc:docMk/>
          <pc:sldMk cId="966075097" sldId="274"/>
        </pc:sldMkLst>
        <pc:spChg chg="mod">
          <ac:chgData name="Lisa Myers" userId="33f677d9-4a44-43b5-a5d3-5fdb14c10c57" providerId="ADAL" clId="{3E16B851-FE8A-470A-B52B-24C73593CF82}" dt="2021-06-05T17:17:36.026" v="11" actId="20577"/>
          <ac:spMkLst>
            <pc:docMk/>
            <pc:sldMk cId="966075097" sldId="274"/>
            <ac:spMk id="22" creationId="{00000000-0000-0000-0000-000000000000}"/>
          </ac:spMkLst>
        </pc:spChg>
      </pc:sldChg>
      <pc:sldChg chg="modSp mod">
        <pc:chgData name="Lisa Myers" userId="33f677d9-4a44-43b5-a5d3-5fdb14c10c57" providerId="ADAL" clId="{3E16B851-FE8A-470A-B52B-24C73593CF82}" dt="2021-06-05T17:36:13.517" v="93" actId="20577"/>
        <pc:sldMkLst>
          <pc:docMk/>
          <pc:sldMk cId="1476835623" sldId="277"/>
        </pc:sldMkLst>
        <pc:spChg chg="mod">
          <ac:chgData name="Lisa Myers" userId="33f677d9-4a44-43b5-a5d3-5fdb14c10c57" providerId="ADAL" clId="{3E16B851-FE8A-470A-B52B-24C73593CF82}" dt="2021-06-05T17:36:13.517" v="93" actId="20577"/>
          <ac:spMkLst>
            <pc:docMk/>
            <pc:sldMk cId="1476835623" sldId="277"/>
            <ac:spMk id="21" creationId="{00000000-0000-0000-0000-000000000000}"/>
          </ac:spMkLst>
        </pc:spChg>
      </pc:sldChg>
      <pc:sldChg chg="modSp mod">
        <pc:chgData name="Lisa Myers" userId="33f677d9-4a44-43b5-a5d3-5fdb14c10c57" providerId="ADAL" clId="{3E16B851-FE8A-470A-B52B-24C73593CF82}" dt="2021-06-05T17:23:03.353" v="67" actId="20577"/>
        <pc:sldMkLst>
          <pc:docMk/>
          <pc:sldMk cId="1202173348" sldId="279"/>
        </pc:sldMkLst>
        <pc:spChg chg="mod">
          <ac:chgData name="Lisa Myers" userId="33f677d9-4a44-43b5-a5d3-5fdb14c10c57" providerId="ADAL" clId="{3E16B851-FE8A-470A-B52B-24C73593CF82}" dt="2021-06-05T17:23:03.353" v="67" actId="20577"/>
          <ac:spMkLst>
            <pc:docMk/>
            <pc:sldMk cId="1202173348" sldId="279"/>
            <ac:spMk id="22" creationId="{00000000-0000-0000-0000-000000000000}"/>
          </ac:spMkLst>
        </pc:spChg>
      </pc:sldChg>
      <pc:sldChg chg="modSp mod">
        <pc:chgData name="Lisa Myers" userId="33f677d9-4a44-43b5-a5d3-5fdb14c10c57" providerId="ADAL" clId="{3E16B851-FE8A-470A-B52B-24C73593CF82}" dt="2021-06-05T17:07:59.009" v="5" actId="20577"/>
        <pc:sldMkLst>
          <pc:docMk/>
          <pc:sldMk cId="3081591720" sldId="281"/>
        </pc:sldMkLst>
        <pc:spChg chg="mod">
          <ac:chgData name="Lisa Myers" userId="33f677d9-4a44-43b5-a5d3-5fdb14c10c57" providerId="ADAL" clId="{3E16B851-FE8A-470A-B52B-24C73593CF82}" dt="2021-06-05T17:07:59.009" v="5" actId="20577"/>
          <ac:spMkLst>
            <pc:docMk/>
            <pc:sldMk cId="3081591720" sldId="281"/>
            <ac:spMk id="22" creationId="{00000000-0000-0000-0000-000000000000}"/>
          </ac:spMkLst>
        </pc:spChg>
      </pc:sldChg>
      <pc:sldChg chg="modSp mod">
        <pc:chgData name="Lisa Myers" userId="33f677d9-4a44-43b5-a5d3-5fdb14c10c57" providerId="ADAL" clId="{3E16B851-FE8A-470A-B52B-24C73593CF82}" dt="2021-06-05T17:21:12.154" v="29" actId="20577"/>
        <pc:sldMkLst>
          <pc:docMk/>
          <pc:sldMk cId="1382472445" sldId="282"/>
        </pc:sldMkLst>
        <pc:spChg chg="mod">
          <ac:chgData name="Lisa Myers" userId="33f677d9-4a44-43b5-a5d3-5fdb14c10c57" providerId="ADAL" clId="{3E16B851-FE8A-470A-B52B-24C73593CF82}" dt="2021-06-05T17:21:12.154" v="29" actId="20577"/>
          <ac:spMkLst>
            <pc:docMk/>
            <pc:sldMk cId="1382472445" sldId="282"/>
            <ac:spMk id="22" creationId="{00000000-0000-0000-0000-000000000000}"/>
          </ac:spMkLst>
        </pc:spChg>
      </pc:sldChg>
      <pc:sldChg chg="modSp mod">
        <pc:chgData name="Lisa Myers" userId="33f677d9-4a44-43b5-a5d3-5fdb14c10c57" providerId="ADAL" clId="{3E16B851-FE8A-470A-B52B-24C73593CF82}" dt="2021-06-05T17:10:35.512" v="7" actId="20577"/>
        <pc:sldMkLst>
          <pc:docMk/>
          <pc:sldMk cId="572838177" sldId="285"/>
        </pc:sldMkLst>
        <pc:spChg chg="mod">
          <ac:chgData name="Lisa Myers" userId="33f677d9-4a44-43b5-a5d3-5fdb14c10c57" providerId="ADAL" clId="{3E16B851-FE8A-470A-B52B-24C73593CF82}" dt="2021-06-05T17:10:35.512" v="7" actId="20577"/>
          <ac:spMkLst>
            <pc:docMk/>
            <pc:sldMk cId="572838177" sldId="285"/>
            <ac:spMk id="22" creationId="{00000000-0000-0000-0000-000000000000}"/>
          </ac:spMkLst>
        </pc:spChg>
      </pc:sldChg>
      <pc:sldChg chg="modSp mod">
        <pc:chgData name="Lisa Myers" userId="33f677d9-4a44-43b5-a5d3-5fdb14c10c57" providerId="ADAL" clId="{3E16B851-FE8A-470A-B52B-24C73593CF82}" dt="2021-06-05T17:24:04.956" v="71" actId="20577"/>
        <pc:sldMkLst>
          <pc:docMk/>
          <pc:sldMk cId="777184823" sldId="299"/>
        </pc:sldMkLst>
        <pc:spChg chg="mod">
          <ac:chgData name="Lisa Myers" userId="33f677d9-4a44-43b5-a5d3-5fdb14c10c57" providerId="ADAL" clId="{3E16B851-FE8A-470A-B52B-24C73593CF82}" dt="2021-06-05T17:24:04.956" v="71" actId="20577"/>
          <ac:spMkLst>
            <pc:docMk/>
            <pc:sldMk cId="777184823" sldId="299"/>
            <ac:spMk id="22" creationId="{00000000-0000-0000-0000-000000000000}"/>
          </ac:spMkLst>
        </pc:spChg>
      </pc:sldChg>
      <pc:sldChg chg="modSp mod">
        <pc:chgData name="Lisa Myers" userId="33f677d9-4a44-43b5-a5d3-5fdb14c10c57" providerId="ADAL" clId="{3E16B851-FE8A-470A-B52B-24C73593CF82}" dt="2021-06-05T17:28:25.126" v="85" actId="6549"/>
        <pc:sldMkLst>
          <pc:docMk/>
          <pc:sldMk cId="1940658023" sldId="302"/>
        </pc:sldMkLst>
        <pc:spChg chg="mod">
          <ac:chgData name="Lisa Myers" userId="33f677d9-4a44-43b5-a5d3-5fdb14c10c57" providerId="ADAL" clId="{3E16B851-FE8A-470A-B52B-24C73593CF82}" dt="2021-06-05T17:28:25.126" v="85" actId="6549"/>
          <ac:spMkLst>
            <pc:docMk/>
            <pc:sldMk cId="1940658023" sldId="302"/>
            <ac:spMk id="22" creationId="{00000000-0000-0000-0000-000000000000}"/>
          </ac:spMkLst>
        </pc:spChg>
      </pc:sldChg>
      <pc:sldChg chg="modSp mod">
        <pc:chgData name="Lisa Myers" userId="33f677d9-4a44-43b5-a5d3-5fdb14c10c57" providerId="ADAL" clId="{3E16B851-FE8A-470A-B52B-24C73593CF82}" dt="2021-06-05T17:28:10.777" v="84" actId="20577"/>
        <pc:sldMkLst>
          <pc:docMk/>
          <pc:sldMk cId="3103327314" sldId="330"/>
        </pc:sldMkLst>
        <pc:spChg chg="mod">
          <ac:chgData name="Lisa Myers" userId="33f677d9-4a44-43b5-a5d3-5fdb14c10c57" providerId="ADAL" clId="{3E16B851-FE8A-470A-B52B-24C73593CF82}" dt="2021-06-05T17:28:10.777" v="84" actId="20577"/>
          <ac:spMkLst>
            <pc:docMk/>
            <pc:sldMk cId="3103327314" sldId="330"/>
            <ac:spMk id="2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7/29/2021</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856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856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7/29/2021</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7/29/2021</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328278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00000"/>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000000"/>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7/29/2021</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00000"/>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000000"/>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3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2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3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2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3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2784B"/>
          </a:solidFill>
        </p:spPr>
        <p:txBody>
          <a:bodyPr wrap="square" lIns="0" tIns="0" rIns="0" bIns="0" rtlCol="0"/>
          <a:lstStyle/>
          <a:p>
            <a:endParaRPr sz="1800"/>
          </a:p>
        </p:txBody>
      </p:sp>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4631" y="156478"/>
            <a:ext cx="1295400" cy="614020"/>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3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2784B"/>
          </a:solidFill>
        </p:spPr>
        <p:txBody>
          <a:bodyPr wrap="square" lIns="0" tIns="0" rIns="0" bIns="0" rtlCol="0"/>
          <a:lstStyle/>
          <a:p>
            <a:endParaRPr sz="1800"/>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4631" y="156478"/>
            <a:ext cx="1295400" cy="614020"/>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3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2784B"/>
          </a:solidFill>
        </p:spPr>
        <p:txBody>
          <a:bodyPr wrap="square" lIns="0" tIns="0" rIns="0" bIns="0" rtlCol="0"/>
          <a:lstStyle/>
          <a:p>
            <a:endParaRPr sz="1800"/>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44631" y="156478"/>
            <a:ext cx="1295400" cy="614020"/>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4800" y="2844801"/>
            <a:ext cx="6502400" cy="1437187"/>
          </a:xfrm>
        </p:spPr>
        <p:txBody>
          <a:bodyPr/>
          <a:lstStyle/>
          <a:p>
            <a:r>
              <a:rPr lang="en-US" sz="3200" dirty="0">
                <a:latin typeface="Arial" panose="020B0604020202020204" pitchFamily="34" charset="0"/>
                <a:cs typeface="Arial" panose="020B0604020202020204" pitchFamily="34" charset="0"/>
              </a:rPr>
              <a:t>How to Write Great Comments for Field Plan Reviews</a:t>
            </a:r>
          </a:p>
        </p:txBody>
      </p:sp>
      <p:sp>
        <p:nvSpPr>
          <p:cNvPr id="7" name="Subtitle 6"/>
          <p:cNvSpPr>
            <a:spLocks noGrp="1"/>
          </p:cNvSpPr>
          <p:nvPr>
            <p:ph type="subTitle" idx="1"/>
          </p:nvPr>
        </p:nvSpPr>
        <p:spPr>
          <a:xfrm>
            <a:off x="304800" y="4500979"/>
            <a:ext cx="6502400" cy="665824"/>
          </a:xfrm>
        </p:spPr>
        <p:txBody>
          <a:bodyPr/>
          <a:lstStyle/>
          <a:p>
            <a:r>
              <a:rPr lang="en-US" dirty="0">
                <a:latin typeface="Arial" panose="020B0604020202020204" pitchFamily="34" charset="0"/>
                <a:cs typeface="Arial" panose="020B0604020202020204" pitchFamily="34" charset="0"/>
              </a:rPr>
              <a:t>Office of Engineering Services</a:t>
            </a:r>
          </a:p>
          <a:p>
            <a:r>
              <a:rPr lang="en-US">
                <a:latin typeface="Arial" panose="020B0604020202020204" pitchFamily="34" charset="0"/>
                <a:cs typeface="Arial" panose="020B0604020202020204" pitchFamily="34" charset="0"/>
              </a:rPr>
              <a:t>2021</a:t>
            </a:r>
            <a:endParaRPr lang="en-US"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3328" y="1462408"/>
            <a:ext cx="3209233" cy="1113605"/>
          </a:xfrm>
          <a:prstGeom prst="rect">
            <a:avLst/>
          </a:prstGeom>
        </p:spPr>
      </p:pic>
      <p:pic>
        <p:nvPicPr>
          <p:cNvPr id="4" name="Picture 3"/>
          <p:cNvPicPr>
            <a:picLocks noChangeAspect="1"/>
          </p:cNvPicPr>
          <p:nvPr/>
        </p:nvPicPr>
        <p:blipFill>
          <a:blip r:embed="rId3"/>
          <a:stretch>
            <a:fillRect/>
          </a:stretch>
        </p:blipFill>
        <p:spPr>
          <a:xfrm>
            <a:off x="7500842" y="686915"/>
            <a:ext cx="4352796" cy="5819933"/>
          </a:xfrm>
          <a:prstGeom prst="rect">
            <a:avLst/>
          </a:prstGeom>
        </p:spPr>
      </p:pic>
    </p:spTree>
    <p:extLst>
      <p:ext uri="{BB962C8B-B14F-4D97-AF65-F5344CB8AC3E}">
        <p14:creationId xmlns:p14="http://schemas.microsoft.com/office/powerpoint/2010/main" val="642826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27970"/>
            <a:ext cx="10204572" cy="798990"/>
          </a:xfrm>
        </p:spPr>
        <p:txBody>
          <a:bodyPr>
            <a:normAutofit fontScale="90000"/>
          </a:bodyPr>
          <a:lstStyle/>
          <a:p>
            <a:pPr algn="ctr"/>
            <a:r>
              <a:rPr lang="en-US" sz="4800" dirty="0">
                <a:latin typeface="Arial" panose="020B0604020202020204" pitchFamily="34" charset="0"/>
                <a:cs typeface="Arial" panose="020B0604020202020204" pitchFamily="34" charset="0"/>
              </a:rPr>
              <a:t>WRITING GREAT COMMENTS – </a:t>
            </a:r>
            <a:r>
              <a:rPr lang="en-US" sz="4800" dirty="0">
                <a:solidFill>
                  <a:srgbClr val="00B050"/>
                </a:solidFill>
                <a:latin typeface="Arial" panose="020B0604020202020204" pitchFamily="34" charset="0"/>
                <a:cs typeface="Arial" panose="020B0604020202020204" pitchFamily="34" charset="0"/>
              </a:rPr>
              <a:t>DO</a:t>
            </a:r>
            <a:endParaRPr lang="en-US" sz="4800" dirty="0"/>
          </a:p>
        </p:txBody>
      </p:sp>
      <p:sp>
        <p:nvSpPr>
          <p:cNvPr id="22" name="Content Placeholder 21"/>
          <p:cNvSpPr>
            <a:spLocks noGrp="1"/>
          </p:cNvSpPr>
          <p:nvPr>
            <p:ph sz="half" idx="1"/>
          </p:nvPr>
        </p:nvSpPr>
        <p:spPr>
          <a:xfrm>
            <a:off x="651565" y="1686758"/>
            <a:ext cx="10204572" cy="5074260"/>
          </a:xfrm>
        </p:spPr>
        <p:txBody>
          <a:bodyPr/>
          <a:lstStyle/>
          <a:p>
            <a:pPr algn="l"/>
            <a:r>
              <a:rPr lang="en-US" sz="3200" dirty="0">
                <a:solidFill>
                  <a:srgbClr val="000000"/>
                </a:solidFill>
                <a:latin typeface="Arial" panose="020B0604020202020204" pitchFamily="34" charset="0"/>
                <a:cs typeface="Arial" panose="020B0604020202020204" pitchFamily="34" charset="0"/>
              </a:rPr>
              <a:t>Use correct references</a:t>
            </a:r>
            <a:endParaRPr lang="en-US" dirty="0">
              <a:solidFill>
                <a:srgbClr val="00000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Drawing is the Drawing No. in the Title Block</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Sheet No. is in the upper right-hand corner</a:t>
            </a:r>
          </a:p>
          <a:p>
            <a:pPr algn="l"/>
            <a:r>
              <a:rPr lang="en-US" sz="3200" dirty="0">
                <a:solidFill>
                  <a:srgbClr val="000000"/>
                </a:solidFill>
                <a:latin typeface="Arial" panose="020B0604020202020204" pitchFamily="34" charset="0"/>
                <a:cs typeface="Arial" panose="020B0604020202020204" pitchFamily="34" charset="0"/>
              </a:rPr>
              <a:t>Provide comments by Drawing No.</a:t>
            </a:r>
          </a:p>
          <a:p>
            <a:pPr marL="800100" lvl="1" indent="-342900">
              <a:buFont typeface="Wingdings" panose="05000000000000000000" pitchFamily="2" charset="2"/>
              <a:buChar char="§"/>
            </a:pPr>
            <a:r>
              <a:rPr lang="en-US" sz="2400" dirty="0">
                <a:solidFill>
                  <a:srgbClr val="000000"/>
                </a:solidFill>
                <a:latin typeface="Arial" panose="020B0604020202020204" pitchFamily="34" charset="0"/>
                <a:cs typeface="Arial" panose="020B0604020202020204" pitchFamily="34" charset="0"/>
              </a:rPr>
              <a:t>This ensures comments are put in the correct section of the report</a:t>
            </a:r>
          </a:p>
          <a:p>
            <a:pPr algn="l"/>
            <a:r>
              <a:rPr lang="en-US" sz="3200" dirty="0">
                <a:solidFill>
                  <a:srgbClr val="000000"/>
                </a:solidFill>
                <a:latin typeface="Arial" panose="020B0604020202020204" pitchFamily="34" charset="0"/>
                <a:cs typeface="Arial" panose="020B0604020202020204" pitchFamily="34" charset="0"/>
              </a:rPr>
              <a:t>Combine similar comments into one</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It is not necessary to have several comments about the same thing</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This makes the report cleaner and easier for the designer to respond</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Comments will not always be included in the report in the exact format that they were submitted</a:t>
            </a:r>
          </a:p>
          <a:p>
            <a:pPr marL="800100" lvl="1" indent="-342900">
              <a:buFont typeface="Wingdings" panose="05000000000000000000" pitchFamily="2" charset="2"/>
              <a:buChar char="§"/>
            </a:pPr>
            <a:endParaRPr lang="en-US" dirty="0">
              <a:solidFill>
                <a:srgbClr val="000000"/>
              </a:solidFill>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081591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fontScale="90000"/>
          </a:bodyPr>
          <a:lstStyle/>
          <a:p>
            <a:pPr algn="ctr"/>
            <a:r>
              <a:rPr lang="en-US" sz="4800" dirty="0">
                <a:latin typeface="Arial" panose="020B0604020202020204" pitchFamily="34" charset="0"/>
                <a:cs typeface="Arial" panose="020B0604020202020204" pitchFamily="34" charset="0"/>
              </a:rPr>
              <a:t>WRITING GREAT COMMENTS – </a:t>
            </a:r>
            <a:r>
              <a:rPr lang="en-US" sz="4800" dirty="0">
                <a:solidFill>
                  <a:srgbClr val="00B050"/>
                </a:solidFill>
                <a:latin typeface="Arial" panose="020B0604020202020204" pitchFamily="34" charset="0"/>
                <a:cs typeface="Arial" panose="020B0604020202020204" pitchFamily="34" charset="0"/>
              </a:rPr>
              <a:t>DO</a:t>
            </a:r>
            <a:endParaRPr lang="en-US" sz="4800" dirty="0"/>
          </a:p>
        </p:txBody>
      </p:sp>
      <p:sp>
        <p:nvSpPr>
          <p:cNvPr id="22" name="Content Placeholder 21"/>
          <p:cNvSpPr>
            <a:spLocks noGrp="1"/>
          </p:cNvSpPr>
          <p:nvPr>
            <p:ph sz="half" idx="1"/>
          </p:nvPr>
        </p:nvSpPr>
        <p:spPr>
          <a:xfrm>
            <a:off x="651565" y="2343706"/>
            <a:ext cx="10204572" cy="4417312"/>
          </a:xfrm>
        </p:spPr>
        <p:txBody>
          <a:bodyPr/>
          <a:lstStyle/>
          <a:p>
            <a:pPr algn="l"/>
            <a:r>
              <a:rPr lang="en-US" sz="3200" dirty="0">
                <a:solidFill>
                  <a:srgbClr val="000000"/>
                </a:solidFill>
                <a:latin typeface="Arial" panose="020B0604020202020204" pitchFamily="34" charset="0"/>
                <a:cs typeface="Arial" panose="020B0604020202020204" pitchFamily="34" charset="0"/>
              </a:rPr>
              <a:t>If a comment is repeated on several drawings, use one General Comment with some examples of the error or issue.</a:t>
            </a:r>
          </a:p>
          <a:p>
            <a:pPr marL="0" indent="0" algn="l">
              <a:buNone/>
            </a:pPr>
            <a:endParaRPr lang="en-US" sz="3200" dirty="0">
              <a:solidFill>
                <a:srgbClr val="000000"/>
              </a:solidFill>
              <a:latin typeface="Arial" panose="020B0604020202020204" pitchFamily="34" charset="0"/>
              <a:cs typeface="Arial" panose="020B0604020202020204" pitchFamily="34" charset="0"/>
            </a:endParaRPr>
          </a:p>
          <a:p>
            <a:pPr algn="l"/>
            <a:r>
              <a:rPr lang="en-US" sz="3200" dirty="0">
                <a:solidFill>
                  <a:srgbClr val="000000"/>
                </a:solidFill>
                <a:latin typeface="Arial" panose="020B0604020202020204" pitchFamily="34" charset="0"/>
                <a:cs typeface="Arial" panose="020B0604020202020204" pitchFamily="34" charset="0"/>
              </a:rPr>
              <a:t>Only put General Comments in a General Comments section. If the comment applies to only one location, put it under the appropriate Drawing No. heading.</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771397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892890"/>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183907"/>
            <a:ext cx="10204572" cy="4577111"/>
          </a:xfrm>
        </p:spPr>
        <p:txBody>
          <a:bodyPr/>
          <a:lstStyle/>
          <a:p>
            <a:pPr algn="l"/>
            <a:r>
              <a:rPr lang="en-US" sz="3200" dirty="0">
                <a:solidFill>
                  <a:srgbClr val="000000"/>
                </a:solidFill>
                <a:latin typeface="Arial" panose="020B0604020202020204" pitchFamily="34" charset="0"/>
                <a:cs typeface="Arial" panose="020B0604020202020204" pitchFamily="34" charset="0"/>
              </a:rPr>
              <a:t>Don’t start a sentence with “Need to”</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Just say it</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 Add a pay item…; Include a detail…; Obtain additional ROW…</a:t>
            </a:r>
          </a:p>
          <a:p>
            <a:pPr marL="1257300" lvl="2" indent="-342900">
              <a:buFont typeface="Wingdings" panose="05000000000000000000" pitchFamily="2" charset="2"/>
              <a:buChar char="Ø"/>
            </a:pPr>
            <a:endParaRPr lang="en-US" dirty="0">
              <a:solidFill>
                <a:srgbClr val="000000"/>
              </a:solidFill>
              <a:latin typeface="Arial" panose="020B0604020202020204" pitchFamily="34" charset="0"/>
              <a:cs typeface="Arial" panose="020B0604020202020204" pitchFamily="34" charset="0"/>
            </a:endParaRPr>
          </a:p>
          <a:p>
            <a:pPr algn="l"/>
            <a:r>
              <a:rPr lang="en-US" sz="3200" dirty="0">
                <a:solidFill>
                  <a:srgbClr val="000000"/>
                </a:solidFill>
                <a:latin typeface="Arial" panose="020B0604020202020204" pitchFamily="34" charset="0"/>
                <a:cs typeface="Arial" panose="020B0604020202020204" pitchFamily="34" charset="0"/>
              </a:rPr>
              <a:t>Don’t use Pronouns</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I, We, You, He, She, Our</a:t>
            </a:r>
          </a:p>
          <a:p>
            <a:pPr marL="800100" lvl="1" indent="-342900">
              <a:buFont typeface="Wingdings" panose="05000000000000000000" pitchFamily="2" charset="2"/>
              <a:buChar char="§"/>
            </a:pPr>
            <a:endParaRPr lang="en-US" dirty="0">
              <a:solidFill>
                <a:srgbClr val="000000"/>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Don’t include questions</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Exception! They are ok in two places in the report:</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Environmental section about bridge construction access/permitting</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Construction Plans section about the Post Construction Stormwater Report</a:t>
            </a:r>
          </a:p>
        </p:txBody>
      </p:sp>
    </p:spTree>
    <p:extLst>
      <p:ext uri="{BB962C8B-B14F-4D97-AF65-F5344CB8AC3E}">
        <p14:creationId xmlns:p14="http://schemas.microsoft.com/office/powerpoint/2010/main" val="2967178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715337"/>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p>
        </p:txBody>
      </p:sp>
      <p:sp>
        <p:nvSpPr>
          <p:cNvPr id="22" name="Content Placeholder 21"/>
          <p:cNvSpPr>
            <a:spLocks noGrp="1"/>
          </p:cNvSpPr>
          <p:nvPr>
            <p:ph sz="half" idx="1"/>
          </p:nvPr>
        </p:nvSpPr>
        <p:spPr>
          <a:xfrm>
            <a:off x="651564" y="2085346"/>
            <a:ext cx="10489911" cy="4675671"/>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vague or generic comments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Provide reasons and/or examples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Refer to manuals/policies/standards, etc.</a:t>
            </a:r>
          </a:p>
          <a:p>
            <a:pPr marL="800100" lvl="1"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Don’t delete parts of the report/Don’t leave things blank</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Use N/A or None</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you delete parts or leave things blank, it is not clear if comments were intended, but omitted unintentionally</a:t>
            </a:r>
          </a:p>
          <a:p>
            <a:pPr marL="800100" lvl="1"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Don’t randomly capitalize words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Example: Show cut and </a:t>
            </a:r>
            <a:r>
              <a:rPr lang="en-US" dirty="0">
                <a:solidFill>
                  <a:srgbClr val="FF0000"/>
                </a:solidFill>
                <a:latin typeface="Arial" panose="020B0604020202020204" pitchFamily="34" charset="0"/>
                <a:cs typeface="Arial" panose="020B0604020202020204" pitchFamily="34" charset="0"/>
              </a:rPr>
              <a:t>Fill</a:t>
            </a:r>
            <a:r>
              <a:rPr lang="en-US" dirty="0">
                <a:solidFill>
                  <a:schemeClr val="tx1"/>
                </a:solidFill>
                <a:latin typeface="Arial" panose="020B0604020202020204" pitchFamily="34" charset="0"/>
                <a:cs typeface="Arial" panose="020B0604020202020204" pitchFamily="34" charset="0"/>
              </a:rPr>
              <a:t> lines at all required locations on the drawings.</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407001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528906"/>
          </a:xfrm>
        </p:spPr>
        <p:txBody>
          <a:bodyPr>
            <a:no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p>
        </p:txBody>
      </p:sp>
      <p:sp>
        <p:nvSpPr>
          <p:cNvPr id="22" name="Content Placeholder 21"/>
          <p:cNvSpPr>
            <a:spLocks noGrp="1"/>
          </p:cNvSpPr>
          <p:nvPr>
            <p:ph sz="half" idx="1"/>
          </p:nvPr>
        </p:nvSpPr>
        <p:spPr>
          <a:xfrm>
            <a:off x="651565" y="1873188"/>
            <a:ext cx="10204572" cy="4887829"/>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an arrow prior to the comment if the designer doesn’t have to respond to the comment</a:t>
            </a:r>
          </a:p>
          <a:p>
            <a:pPr algn="l"/>
            <a:endParaRPr lang="en-US" sz="3200"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Don’t ask for an item to be removed from the plans if it is a PPG requirement</a:t>
            </a:r>
          </a:p>
          <a:p>
            <a:pPr algn="l"/>
            <a:endParaRPr lang="en-US" sz="3200"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Don’t abbreviate words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Approx. vs. approximately</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Traffic Ops vs. Traffic Operations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Min vs. minimum</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572838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528906"/>
          </a:xfrm>
        </p:spPr>
        <p:txBody>
          <a:bodyPr>
            <a:no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p>
        </p:txBody>
      </p:sp>
      <p:sp>
        <p:nvSpPr>
          <p:cNvPr id="22" name="Content Placeholder 21"/>
          <p:cNvSpPr>
            <a:spLocks noGrp="1"/>
          </p:cNvSpPr>
          <p:nvPr>
            <p:ph sz="half" idx="1"/>
          </p:nvPr>
        </p:nvSpPr>
        <p:spPr>
          <a:xfrm>
            <a:off x="651565" y="1873188"/>
            <a:ext cx="10204572" cy="4887829"/>
          </a:xfrm>
        </p:spPr>
        <p:txBody>
          <a:bodyPr/>
          <a:lstStyle/>
          <a:p>
            <a:pPr algn="l"/>
            <a:r>
              <a:rPr lang="en-US" sz="3200" dirty="0">
                <a:solidFill>
                  <a:schemeClr val="tx1"/>
                </a:solidFill>
                <a:latin typeface="Arial" panose="020B0604020202020204" pitchFamily="34" charset="0"/>
                <a:cs typeface="Arial" panose="020B0604020202020204" pitchFamily="34" charset="0"/>
              </a:rPr>
              <a:t>Don’t simply say “Delete Note 3.” </a:t>
            </a:r>
            <a:endParaRPr lang="en-US" sz="36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When you backcheck the plans, how can you be sure the note was deleted? The remaining notes will be renumbered.</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Add a brief description of the note to the comment.</a:t>
            </a:r>
          </a:p>
          <a:p>
            <a:pPr lvl="1"/>
            <a:endParaRPr lang="en-US"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Delete Note 3 (driveway pavement material description) because there are no driveways on the project. </a:t>
            </a:r>
          </a:p>
          <a:p>
            <a:pPr lvl="2"/>
            <a:r>
              <a:rPr lang="en-US" dirty="0">
                <a:solidFill>
                  <a:schemeClr val="tx1"/>
                </a:solidFill>
                <a:latin typeface="Arial" panose="020B0604020202020204" pitchFamily="34" charset="0"/>
                <a:cs typeface="Arial" panose="020B0604020202020204" pitchFamily="34" charset="0"/>
              </a:rPr>
              <a:t>				OR</a:t>
            </a: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Note 3 discusses required driveway pavement materials. There are no driveways on this project, therefore, the note should be deleted.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581890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528906"/>
          </a:xfrm>
        </p:spPr>
        <p:txBody>
          <a:bodyPr>
            <a:no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p>
        </p:txBody>
      </p:sp>
      <p:sp>
        <p:nvSpPr>
          <p:cNvPr id="22" name="Content Placeholder 21"/>
          <p:cNvSpPr>
            <a:spLocks noGrp="1"/>
          </p:cNvSpPr>
          <p:nvPr>
            <p:ph sz="half" idx="1"/>
          </p:nvPr>
        </p:nvSpPr>
        <p:spPr>
          <a:xfrm>
            <a:off x="651565" y="1571348"/>
            <a:ext cx="10204572" cy="5189669"/>
          </a:xfrm>
        </p:spPr>
        <p:txBody>
          <a:bodyPr/>
          <a:lstStyle/>
          <a:p>
            <a:pPr algn="l"/>
            <a:r>
              <a:rPr lang="en-US" sz="2800" dirty="0">
                <a:solidFill>
                  <a:schemeClr val="tx1"/>
                </a:solidFill>
                <a:latin typeface="Arial" panose="020B0604020202020204" pitchFamily="34" charset="0"/>
                <a:cs typeface="Arial" panose="020B0604020202020204" pitchFamily="34" charset="0"/>
              </a:rPr>
              <a:t>Don’t include separate comments for every pay item that should be adjusted due to other comments in the report.</a:t>
            </a:r>
          </a:p>
          <a:p>
            <a:pPr marL="0" indent="0" algn="l">
              <a:buNone/>
            </a:pPr>
            <a:endParaRPr lang="en-US" sz="2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There is a general comment in the SOQ section of the report that addresses this. </a:t>
            </a:r>
          </a:p>
          <a:p>
            <a:pPr marL="1257300" lvl="2" indent="-342900">
              <a:buFont typeface="Wingdings" panose="05000000000000000000" pitchFamily="2" charset="2"/>
              <a:buChar char="Ø"/>
            </a:pP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Please ensure correct pay items and quantities are entered into AASHTOWare Project Estimation after the plans have been revised according to the FPR Inspection comments.</a:t>
            </a:r>
          </a:p>
          <a:p>
            <a:pPr lvl="2"/>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ea typeface="Times New Roman" panose="02020603050405020304" pitchFamily="18" charset="0"/>
                <a:cs typeface="Arial" panose="020B0604020202020204" pitchFamily="34" charset="0"/>
              </a:rPr>
              <a:t>Combine the original comment with a statement about payment.</a:t>
            </a:r>
            <a:endPar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1257300" lvl="2" indent="-342900">
              <a:buFont typeface="Wingdings" panose="05000000000000000000" pitchFamily="2" charset="2"/>
              <a:buChar char="Ø"/>
            </a:pPr>
            <a:r>
              <a:rPr lang="en-US"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Add asphalt patching to be placed before any leveling or topping is done. Ensure payment is addressed accordingly. (Typical Section)</a:t>
            </a:r>
            <a:endParaRPr lang="en-US"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Wingdings" panose="05000000000000000000" pitchFamily="2" charset="2"/>
              <a:buChar char="Ø"/>
            </a:pPr>
            <a:r>
              <a:rPr lang="en-US"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Determine if the existing gate at STA 27+30 RT will be removed and reset, or if a new gate will be installed. Ensure the proper pay item is included for the work. There are currently no pay items addressing the gate. (13 series)</a:t>
            </a:r>
            <a:endParaRPr lang="en-US"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buFont typeface="Wingdings" panose="05000000000000000000" pitchFamily="2" charset="2"/>
              <a:buChar char="Ø"/>
            </a:pPr>
            <a:endParaRPr lang="en-US"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endParaRPr lang="en-US" sz="2000"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694640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555539"/>
          </a:xfrm>
        </p:spPr>
        <p:txBody>
          <a:bodyPr>
            <a:normAutofit fontScale="90000"/>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p>
        </p:txBody>
      </p:sp>
      <p:sp>
        <p:nvSpPr>
          <p:cNvPr id="22" name="Content Placeholder 21"/>
          <p:cNvSpPr>
            <a:spLocks noGrp="1"/>
          </p:cNvSpPr>
          <p:nvPr>
            <p:ph sz="half" idx="1"/>
          </p:nvPr>
        </p:nvSpPr>
        <p:spPr>
          <a:xfrm>
            <a:off x="651565" y="1811045"/>
            <a:ext cx="10204572" cy="4949974"/>
          </a:xfrm>
        </p:spPr>
        <p:txBody>
          <a:bodyPr/>
          <a:lstStyle/>
          <a:p>
            <a:pPr algn="l"/>
            <a:r>
              <a:rPr lang="en-US" sz="3200" dirty="0">
                <a:solidFill>
                  <a:schemeClr val="tx1"/>
                </a:solidFill>
                <a:latin typeface="Arial" panose="020B0604020202020204" pitchFamily="34" charset="0"/>
                <a:cs typeface="Arial" panose="020B0604020202020204" pitchFamily="34" charset="0"/>
              </a:rPr>
              <a:t>Don’t use words like “safety” or “concerns”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we say something is unsafe, and there is an accident on the project, we have provided documentation for the lawyers</a:t>
            </a:r>
          </a:p>
          <a:p>
            <a:pPr lvl="1"/>
            <a:endParaRPr lang="en-US"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Recommend a minimum of 4’ raised median with opposing lanes of traffic in lieu of 2’ wide raised median. Coordinate with District Traffic Operations </a:t>
            </a:r>
            <a:r>
              <a:rPr lang="en-US" dirty="0">
                <a:solidFill>
                  <a:srgbClr val="FF0000"/>
                </a:solidFill>
                <a:latin typeface="Arial" panose="020B0604020202020204" pitchFamily="34" charset="0"/>
                <a:cs typeface="Arial" panose="020B0604020202020204" pitchFamily="34" charset="0"/>
              </a:rPr>
              <a:t>to ascertain their concerns.</a:t>
            </a:r>
          </a:p>
          <a:p>
            <a:pPr marL="1714500" lvl="3" indent="-342900">
              <a:buFont typeface="Wingdings" panose="05000000000000000000" pitchFamily="2" charset="2"/>
              <a:buChar char="v"/>
            </a:pPr>
            <a:r>
              <a:rPr lang="en-US" sz="2000" dirty="0">
                <a:solidFill>
                  <a:schemeClr val="tx1"/>
                </a:solidFill>
                <a:latin typeface="Arial" panose="020B0604020202020204" pitchFamily="34" charset="0"/>
                <a:cs typeface="Arial" panose="020B0604020202020204" pitchFamily="34" charset="0"/>
              </a:rPr>
              <a:t>End comment after Traffic Operations.</a:t>
            </a:r>
          </a:p>
          <a:p>
            <a:pPr lvl="3"/>
            <a:endParaRPr lang="en-US" sz="2000"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effectLst/>
                <a:latin typeface="Arial" panose="020B0604020202020204" pitchFamily="34" charset="0"/>
                <a:ea typeface="Calibri" panose="020F0502020204030204" pitchFamily="34" charset="0"/>
                <a:cs typeface="Arial" panose="020B0604020202020204" pitchFamily="34" charset="0"/>
              </a:rPr>
              <a:t>Typical Sections specify grass in areas between 0’ to 4’ wide. For areas where turf is less than two feet wide, the </a:t>
            </a:r>
            <a:r>
              <a:rPr lang="en-US" dirty="0">
                <a:solidFill>
                  <a:srgbClr val="FF0000"/>
                </a:solidFill>
                <a:effectLst/>
                <a:latin typeface="Arial" panose="020B0604020202020204" pitchFamily="34" charset="0"/>
                <a:ea typeface="Calibri" panose="020F0502020204030204" pitchFamily="34" charset="0"/>
                <a:cs typeface="Arial" panose="020B0604020202020204" pitchFamily="34" charset="0"/>
              </a:rPr>
              <a:t>safe</a:t>
            </a:r>
            <a:r>
              <a:rPr lang="en-US" dirty="0">
                <a:solidFill>
                  <a:schemeClr val="tx1"/>
                </a:solidFill>
                <a:effectLst/>
                <a:latin typeface="Arial" panose="020B0604020202020204" pitchFamily="34" charset="0"/>
                <a:ea typeface="Calibri" panose="020F0502020204030204" pitchFamily="34" charset="0"/>
                <a:cs typeface="Arial" panose="020B0604020202020204" pitchFamily="34" charset="0"/>
              </a:rPr>
              <a:t> maintenance and survival of a viable section of turf can be an issue. Consider widening the strip to at least 3 feet, infilling with stamped concrete.</a:t>
            </a:r>
          </a:p>
          <a:p>
            <a:pPr marL="1714500" lvl="3" indent="-342900">
              <a:buFont typeface="Wingdings" panose="05000000000000000000" pitchFamily="2" charset="2"/>
              <a:buChar char="v"/>
            </a:pPr>
            <a:r>
              <a:rPr lang="en-US" sz="2000" dirty="0">
                <a:solidFill>
                  <a:schemeClr val="tx1"/>
                </a:solidFill>
                <a:latin typeface="Arial" panose="020B0604020202020204" pitchFamily="34" charset="0"/>
                <a:ea typeface="Calibri" panose="020F0502020204030204" pitchFamily="34" charset="0"/>
                <a:cs typeface="Arial" panose="020B0604020202020204" pitchFamily="34" charset="0"/>
              </a:rPr>
              <a:t>Do not put this comment in the report at all. This is common practice on GDOT projects and should not be documented as unsafe. </a:t>
            </a:r>
            <a:endParaRPr lang="en-US" sz="2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lvl="1"/>
            <a:endParaRPr lang="en-US" sz="3200" b="0" i="0" u="none" strike="noStrike" baseline="0" dirty="0">
              <a:solidFill>
                <a:schemeClr val="tx1"/>
              </a:solidFill>
              <a:latin typeface="Arial" panose="020B0604020202020204" pitchFamily="34" charset="0"/>
            </a:endParaRPr>
          </a:p>
        </p:txBody>
      </p:sp>
    </p:spTree>
    <p:extLst>
      <p:ext uri="{BB962C8B-B14F-4D97-AF65-F5344CB8AC3E}">
        <p14:creationId xmlns:p14="http://schemas.microsoft.com/office/powerpoint/2010/main" val="98813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Don’t be a lazy reviewer </a:t>
            </a:r>
            <a:r>
              <a:rPr lang="en-US" sz="3200" dirty="0">
                <a:solidFill>
                  <a:schemeClr val="tx1"/>
                </a:solidFill>
                <a:latin typeface="Arial" panose="020B0604020202020204" pitchFamily="34" charset="0"/>
                <a:cs typeface="Arial" panose="020B0604020202020204" pitchFamily="34" charset="0"/>
                <a:sym typeface="Wingdings" panose="05000000000000000000" pitchFamily="2" charset="2"/>
              </a:rPr>
              <a:t></a:t>
            </a:r>
            <a:endParaRPr lang="en-US" sz="3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Example: Delete General Note 4 if there are no driveways on this project.</a:t>
            </a: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The SME reviewer should look at the plans and see if there are driveways or not. Only use this comment if there are no driveways. If using the comment, reword it to say “because” instead of “if”.</a:t>
            </a:r>
          </a:p>
          <a:p>
            <a:pPr marL="1257300" lvl="2" indent="-342900">
              <a:buFont typeface="Wingdings" panose="05000000000000000000" pitchFamily="2" charset="2"/>
              <a:buChar char="Ø"/>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Example: Ensure that the driveways over 11% are concrete.</a:t>
            </a: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This is something that the SME reviewer can easily check. Only use this comment if there are driveways over 11% not shown as concrete.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672306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81235"/>
            <a:ext cx="10204572" cy="896645"/>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1775534"/>
            <a:ext cx="10204572" cy="4985484"/>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comments that are not directed to the Designer</a:t>
            </a:r>
          </a:p>
          <a:p>
            <a:pPr algn="l"/>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District Utilities should do a complete review of Utility Plans. There have been issues when utilities are in the contract, and things are left out, such as pay items, notes, and details. </a:t>
            </a:r>
          </a:p>
          <a:p>
            <a:pPr lvl="1"/>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Ensure District Traffic Ops has reviewed the plans to check for misspelled street names.</a:t>
            </a:r>
          </a:p>
          <a:p>
            <a:pPr marL="457200" lvl="1" indent="0">
              <a:buNone/>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Request GDOT include the revision dates on common cut and paste cells used in plan development. </a:t>
            </a:r>
          </a:p>
          <a:p>
            <a:pPr marL="457200" lvl="1" indent="0">
              <a:buNone/>
            </a:pPr>
            <a:endParaRPr lang="en-US"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38247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800" dirty="0">
                <a:latin typeface="Arial" panose="020B0604020202020204" pitchFamily="34" charset="0"/>
                <a:cs typeface="Arial" panose="020B0604020202020204" pitchFamily="34" charset="0"/>
              </a:rPr>
              <a:t>WHAT YOU WILL LEARN</a:t>
            </a:r>
          </a:p>
        </p:txBody>
      </p:sp>
      <p:sp>
        <p:nvSpPr>
          <p:cNvPr id="22" name="Content Placeholder 21"/>
          <p:cNvSpPr>
            <a:spLocks noGrp="1"/>
          </p:cNvSpPr>
          <p:nvPr>
            <p:ph sz="half" idx="1"/>
          </p:nvPr>
        </p:nvSpPr>
        <p:spPr>
          <a:xfrm>
            <a:off x="651565" y="2731078"/>
            <a:ext cx="10204572" cy="4029939"/>
          </a:xfrm>
        </p:spPr>
        <p:txBody>
          <a:bodyPr/>
          <a:lstStyle/>
          <a:p>
            <a:pPr algn="l"/>
            <a:r>
              <a:rPr lang="en-US" sz="3200" i="0" u="none" strike="noStrike" baseline="0" dirty="0">
                <a:solidFill>
                  <a:schemeClr val="tx1"/>
                </a:solidFill>
                <a:latin typeface="Arial" panose="020B0604020202020204" pitchFamily="34" charset="0"/>
                <a:cs typeface="Arial" panose="020B0604020202020204" pitchFamily="34" charset="0"/>
              </a:rPr>
              <a:t>Why great comments are important</a:t>
            </a:r>
          </a:p>
          <a:p>
            <a:pPr algn="l"/>
            <a:r>
              <a:rPr lang="en-US" sz="3200" i="0" u="none" strike="noStrike" baseline="0" dirty="0">
                <a:solidFill>
                  <a:schemeClr val="tx1"/>
                </a:solidFill>
                <a:latin typeface="Arial" panose="020B0604020202020204" pitchFamily="34" charset="0"/>
                <a:cs typeface="Arial" panose="020B0604020202020204" pitchFamily="34" charset="0"/>
              </a:rPr>
              <a:t>What makes a comment great</a:t>
            </a:r>
          </a:p>
          <a:p>
            <a:pPr algn="l"/>
            <a:r>
              <a:rPr lang="en-US" sz="3200" i="0" u="none" strike="noStrike" baseline="0" dirty="0">
                <a:solidFill>
                  <a:schemeClr val="tx1"/>
                </a:solidFill>
                <a:latin typeface="Arial" panose="020B0604020202020204" pitchFamily="34" charset="0"/>
                <a:cs typeface="Arial" panose="020B0604020202020204" pitchFamily="34" charset="0"/>
              </a:rPr>
              <a:t>How to write great comments</a:t>
            </a:r>
          </a:p>
          <a:p>
            <a:pPr algn="l"/>
            <a:r>
              <a:rPr lang="en-US" sz="3200" i="0" u="none" strike="noStrike" baseline="0" dirty="0">
                <a:solidFill>
                  <a:schemeClr val="tx1"/>
                </a:solidFill>
                <a:latin typeface="Arial" panose="020B0604020202020204" pitchFamily="34" charset="0"/>
                <a:cs typeface="Arial" panose="020B0604020202020204" pitchFamily="34" charset="0"/>
              </a:rPr>
              <a:t>How to take bad comments and make them grea</a:t>
            </a:r>
            <a:r>
              <a:rPr lang="en-US" sz="3200" i="0" u="none" strike="noStrike" baseline="0" dirty="0">
                <a:solidFill>
                  <a:schemeClr val="tx1"/>
                </a:solidFill>
                <a:latin typeface="HelveticaNeu"/>
              </a:rPr>
              <a:t>t</a:t>
            </a:r>
            <a:endParaRPr lang="en-US" sz="3200" dirty="0">
              <a:solidFill>
                <a:schemeClr val="tx1"/>
              </a:solidFill>
              <a:latin typeface="HelveticaNeu"/>
            </a:endParaRPr>
          </a:p>
        </p:txBody>
      </p:sp>
    </p:spTree>
    <p:extLst>
      <p:ext uri="{BB962C8B-B14F-4D97-AF65-F5344CB8AC3E}">
        <p14:creationId xmlns:p14="http://schemas.microsoft.com/office/powerpoint/2010/main" val="3503020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795236"/>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1926455"/>
            <a:ext cx="10204572" cy="4834564"/>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comments that will leave discussions undocumented or offline</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Discuss issue at FPR and include in the report</a:t>
            </a:r>
          </a:p>
          <a:p>
            <a:pPr marL="800100" lvl="1" indent="-342900">
              <a:buFont typeface="Wingdings" panose="05000000000000000000" pitchFamily="2" charset="2"/>
              <a:buChar char="§"/>
            </a:pPr>
            <a:r>
              <a:rPr lang="en-US" sz="2200" dirty="0">
                <a:solidFill>
                  <a:schemeClr val="tx1"/>
                </a:solidFill>
                <a:latin typeface="Arial" panose="020B0604020202020204" pitchFamily="34" charset="0"/>
                <a:cs typeface="Arial" panose="020B0604020202020204" pitchFamily="34" charset="0"/>
              </a:rPr>
              <a:t>No one will know the outcome of the discussion if it is not in the report, and it will not be possible to check the plans to see if changes were made correctly</a:t>
            </a:r>
          </a:p>
          <a:p>
            <a:pPr marL="800100" lvl="1" indent="-342900">
              <a:buFont typeface="Wingdings" panose="05000000000000000000" pitchFamily="2" charset="2"/>
              <a:buChar char="§"/>
            </a:pPr>
            <a:endParaRPr lang="en-US" sz="2200"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Get with District Construction after the meeting to discuss staging options.</a:t>
            </a:r>
          </a:p>
          <a:p>
            <a:pPr marL="1257300" lvl="2" indent="-342900">
              <a:buFont typeface="Wingdings" panose="05000000000000000000" pitchFamily="2" charset="2"/>
              <a:buChar char="Ø"/>
            </a:pPr>
            <a:endParaRPr lang="en-US"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Traffic Ops would like to discuss logistics of trucks entering the intersection.</a:t>
            </a:r>
          </a:p>
          <a:p>
            <a:pPr marL="800100" lvl="1" indent="-342900">
              <a:buFont typeface="Wingdings" panose="05000000000000000000" pitchFamily="2" charset="2"/>
              <a:buChar char="§"/>
            </a:pPr>
            <a:endParaRPr lang="en-US" sz="2000"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821410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750847"/>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1793290"/>
            <a:ext cx="10204572" cy="4967728"/>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comments that repeat the specifications</a:t>
            </a:r>
            <a:endParaRPr lang="en-US" sz="34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No section of the spec book is more important than another, and the contractor must adhere to all of it. Calling it out on the plans implies importance and changes the hierarchy specified in the spec book.</a:t>
            </a:r>
          </a:p>
          <a:p>
            <a:pPr marL="800100" lvl="1"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Contractor shall adhere to specification section 201- clearing and grubbing right-of way, 201.3 5A for eradication of invasive species if encountered.</a:t>
            </a:r>
          </a:p>
          <a:p>
            <a:pPr marL="457200" lvl="1" indent="0">
              <a:buNone/>
            </a:pPr>
            <a:endParaRPr lang="en-US" sz="2000" dirty="0">
              <a:solidFill>
                <a:schemeClr val="tx1"/>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Per GDOT Specification Sections 700 and 702, lime and fertilizer are prohibited in multitrophic native planting areas, stream buffers, wetlands, wet swales or marshes. Wheat straw mulch is the only type of mulch allowed in native multitrophic or stream buffer restoration planting areas, per GDOT Specification section 702.3.05.C.</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966075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706459"/>
          </a:xfrm>
        </p:spPr>
        <p:txBody>
          <a:bodyPr>
            <a:normAutofit/>
          </a:bodyPr>
          <a:lstStyle/>
          <a:p>
            <a:pPr algn="ctr"/>
            <a:r>
              <a:rPr lang="en-US" sz="4000" dirty="0">
                <a:latin typeface="Arial" panose="020B0604020202020204" pitchFamily="34" charset="0"/>
                <a:cs typeface="Arial" panose="020B0604020202020204" pitchFamily="34" charset="0"/>
              </a:rPr>
              <a:t>WRITING GREAT COMMENTS – </a:t>
            </a:r>
            <a:r>
              <a:rPr lang="en-US" sz="4000" dirty="0">
                <a:solidFill>
                  <a:srgbClr val="FF0000"/>
                </a:solidFill>
                <a:latin typeface="Arial" panose="020B0604020202020204" pitchFamily="34" charset="0"/>
                <a:cs typeface="Arial" panose="020B0604020202020204" pitchFamily="34" charset="0"/>
              </a:rPr>
              <a:t>DON’T</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38865" y="1997477"/>
            <a:ext cx="10204572" cy="4790148"/>
          </a:xfrm>
        </p:spPr>
        <p:txBody>
          <a:bodyPr/>
          <a:lstStyle/>
          <a:p>
            <a:pPr algn="l"/>
            <a:r>
              <a:rPr lang="en-US" sz="3200" dirty="0">
                <a:solidFill>
                  <a:schemeClr val="tx1"/>
                </a:solidFill>
                <a:latin typeface="Arial" panose="020B0604020202020204" pitchFamily="34" charset="0"/>
                <a:cs typeface="Arial" panose="020B0604020202020204" pitchFamily="34" charset="0"/>
              </a:rPr>
              <a:t>Don’t include comments that you haven’t verified or you know are incorrect. </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Provide the fabric detail. </a:t>
            </a:r>
          </a:p>
          <a:p>
            <a:pPr marL="1257300" lvl="2" indent="-342900">
              <a:buFont typeface="Wingdings" panose="05000000000000000000" pitchFamily="2" charset="2"/>
              <a:buChar char="Ø"/>
            </a:pPr>
            <a:r>
              <a:rPr lang="en-US" dirty="0">
                <a:solidFill>
                  <a:srgbClr val="FF0000"/>
                </a:solidFill>
                <a:latin typeface="Arial" panose="020B0604020202020204" pitchFamily="34" charset="0"/>
                <a:cs typeface="Arial" panose="020B0604020202020204" pitchFamily="34" charset="0"/>
              </a:rPr>
              <a:t>The fabric detail is shown in Drawing 05-0004</a:t>
            </a:r>
            <a:r>
              <a:rPr lang="en-US" dirty="0">
                <a:latin typeface="Arial" panose="020B0604020202020204" pitchFamily="34" charset="0"/>
                <a:cs typeface="Arial" panose="020B0604020202020204" pitchFamily="34" charset="0"/>
              </a:rPr>
              <a:t>. </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Provide the guardrail detail for the new guardrail to be installed both on the shoulders and median. </a:t>
            </a:r>
          </a:p>
          <a:p>
            <a:pPr marL="1257300" lvl="2" indent="-342900">
              <a:buFont typeface="Wingdings" panose="05000000000000000000" pitchFamily="2" charset="2"/>
              <a:buChar char="Ø"/>
            </a:pPr>
            <a:r>
              <a:rPr lang="en-US" dirty="0">
                <a:solidFill>
                  <a:srgbClr val="FF0000"/>
                </a:solidFill>
                <a:latin typeface="Arial" panose="020B0604020202020204" pitchFamily="34" charset="0"/>
                <a:cs typeface="Arial" panose="020B0604020202020204" pitchFamily="34" charset="0"/>
              </a:rPr>
              <a:t>New guardrail is not proposed in this contract</a:t>
            </a:r>
            <a:r>
              <a:rPr lang="en-US" dirty="0">
                <a:latin typeface="Arial" panose="020B0604020202020204" pitchFamily="34" charset="0"/>
                <a:cs typeface="Arial" panose="020B0604020202020204" pitchFamily="34" charset="0"/>
              </a:rPr>
              <a:t>. </a:t>
            </a:r>
          </a:p>
          <a:p>
            <a:pPr algn="l"/>
            <a:r>
              <a:rPr lang="en-US" sz="3200" dirty="0">
                <a:solidFill>
                  <a:schemeClr val="tx1"/>
                </a:solidFill>
                <a:latin typeface="Arial" panose="020B0604020202020204" pitchFamily="34" charset="0"/>
                <a:cs typeface="Arial" panose="020B0604020202020204" pitchFamily="34" charset="0"/>
              </a:rPr>
              <a:t>In both examples, the comments could have been easily verified by looking at the plans.</a:t>
            </a:r>
            <a:endParaRPr lang="en-US" sz="3200" b="0" i="0" u="none" strike="noStrike" baseline="0" dirty="0">
              <a:solidFill>
                <a:srgbClr val="373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140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19092"/>
            <a:ext cx="10204572" cy="816745"/>
          </a:xfrm>
        </p:spPr>
        <p:txBody>
          <a:bodyPr>
            <a:normAutofit/>
          </a:bodyPr>
          <a:lstStyle/>
          <a:p>
            <a:pPr algn="ctr"/>
            <a:r>
              <a:rPr lang="en-US" sz="4000" dirty="0">
                <a:latin typeface="Arial" panose="020B0604020202020204" pitchFamily="34" charset="0"/>
                <a:cs typeface="Arial" panose="020B0604020202020204" pitchFamily="34" charset="0"/>
              </a:rPr>
              <a:t>BLUE BEAM COMMENTS TO AVOID</a:t>
            </a:r>
          </a:p>
        </p:txBody>
      </p:sp>
      <p:sp>
        <p:nvSpPr>
          <p:cNvPr id="22" name="Content Placeholder 21"/>
          <p:cNvSpPr>
            <a:spLocks noGrp="1"/>
          </p:cNvSpPr>
          <p:nvPr>
            <p:ph sz="half" idx="1"/>
          </p:nvPr>
        </p:nvSpPr>
        <p:spPr>
          <a:xfrm>
            <a:off x="651565" y="1651247"/>
            <a:ext cx="10204572" cy="4953739"/>
          </a:xfrm>
        </p:spPr>
        <p:txBody>
          <a:bodyPr/>
          <a:lstStyle/>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Please shift this OBF (NE of existing culvert) to reflect orange line shown that protects more buffer &amp; ties to the existing roadway.</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Add TP 10 RPMs surrounding the post.</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D1-11 sign - Replace with W1-2/W16-8P sign assembly. </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Add dividing line between each destination.</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114300" marR="0" indent="0">
              <a:spcBef>
                <a:spcPts val="0"/>
              </a:spcBef>
              <a:spcAft>
                <a:spcPts val="0"/>
              </a:spcAft>
              <a:buNone/>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Only the initial letter of each word should be capitalized. </a:t>
            </a:r>
            <a:endParaRPr lang="en-US"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66134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19092"/>
            <a:ext cx="10204572" cy="816745"/>
          </a:xfrm>
        </p:spPr>
        <p:txBody>
          <a:bodyPr>
            <a:normAutofit/>
          </a:bodyPr>
          <a:lstStyle/>
          <a:p>
            <a:pPr algn="ctr"/>
            <a:r>
              <a:rPr lang="en-US" sz="4000" dirty="0">
                <a:latin typeface="Arial" panose="020B0604020202020204" pitchFamily="34" charset="0"/>
                <a:cs typeface="Arial" panose="020B0604020202020204" pitchFamily="34" charset="0"/>
              </a:rPr>
              <a:t>BLUE BEAM COMMENTS TO AVOID</a:t>
            </a:r>
          </a:p>
        </p:txBody>
      </p:sp>
      <p:sp>
        <p:nvSpPr>
          <p:cNvPr id="22" name="Content Placeholder 21"/>
          <p:cNvSpPr>
            <a:spLocks noGrp="1"/>
          </p:cNvSpPr>
          <p:nvPr>
            <p:ph sz="half" idx="1"/>
          </p:nvPr>
        </p:nvSpPr>
        <p:spPr>
          <a:xfrm>
            <a:off x="651565" y="1651247"/>
            <a:ext cx="10204572" cy="4953739"/>
          </a:xfrm>
        </p:spPr>
        <p:txBody>
          <a:bodyPr/>
          <a:lstStyle/>
          <a:p>
            <a:pPr marR="0" lvl="0" algn="just">
              <a:lnSpc>
                <a:spcPct val="106000"/>
              </a:lnSpc>
              <a:spcBef>
                <a:spcPts val="0"/>
              </a:spcBef>
              <a:spcAft>
                <a:spcPts val="0"/>
              </a:spcAft>
            </a:pPr>
            <a:r>
              <a:rPr lang="en-US"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X – does this mean something should be deleted?</a:t>
            </a:r>
            <a:endParaRPr lang="en-US" sz="3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marR="0" lvl="0" algn="just">
              <a:lnSpc>
                <a:spcPct val="106000"/>
              </a:lnSpc>
              <a:spcBef>
                <a:spcPts val="0"/>
              </a:spcBef>
              <a:spcAft>
                <a:spcPts val="0"/>
              </a:spcAft>
            </a:pPr>
            <a:r>
              <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rPr>
              <a:t>? – does this mean you are unsure about something?</a:t>
            </a:r>
          </a:p>
          <a:p>
            <a:pPr marR="0" lvl="0" algn="just">
              <a:lnSpc>
                <a:spcPct val="106000"/>
              </a:lnSpc>
              <a:spcBef>
                <a:spcPts val="0"/>
              </a:spcBef>
              <a:spcAft>
                <a:spcPts val="0"/>
              </a:spcAft>
            </a:pPr>
            <a:r>
              <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rPr>
              <a:t>T – does this represent a sign symbol?</a:t>
            </a:r>
          </a:p>
          <a:p>
            <a:pPr marR="0" lvl="0" algn="just">
              <a:lnSpc>
                <a:spcPct val="106000"/>
              </a:lnSpc>
              <a:spcBef>
                <a:spcPts val="0"/>
              </a:spcBef>
              <a:spcAft>
                <a:spcPts val="0"/>
              </a:spcAft>
            </a:pPr>
            <a:endPar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algn="just">
              <a:lnSpc>
                <a:spcPct val="106000"/>
              </a:lnSpc>
              <a:spcBef>
                <a:spcPts val="0"/>
              </a:spcBef>
            </a:pPr>
            <a:r>
              <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rPr>
              <a:t>Remember to be clear and concise</a:t>
            </a:r>
          </a:p>
          <a:p>
            <a:pPr marR="0" lvl="0" algn="just">
              <a:lnSpc>
                <a:spcPct val="106000"/>
              </a:lnSpc>
              <a:spcBef>
                <a:spcPts val="0"/>
              </a:spcBef>
              <a:spcAft>
                <a:spcPts val="0"/>
              </a:spcAft>
            </a:pPr>
            <a:r>
              <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rPr>
              <a:t>Remember to be descriptive with your comments</a:t>
            </a:r>
          </a:p>
          <a:p>
            <a:pPr marR="0" lvl="0" algn="just">
              <a:lnSpc>
                <a:spcPct val="106000"/>
              </a:lnSpc>
              <a:spcBef>
                <a:spcPts val="0"/>
              </a:spcBef>
              <a:spcAft>
                <a:spcPts val="0"/>
              </a:spcAft>
            </a:pPr>
            <a:r>
              <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rPr>
              <a:t>Designers get marked up plans, but others reading the report do not</a:t>
            </a:r>
          </a:p>
          <a:p>
            <a:pPr marR="0" lvl="0" algn="just">
              <a:lnSpc>
                <a:spcPct val="106000"/>
              </a:lnSpc>
              <a:spcBef>
                <a:spcPts val="0"/>
              </a:spcBef>
              <a:spcAft>
                <a:spcPts val="0"/>
              </a:spcAft>
            </a:pPr>
            <a:endParaRPr lang="en-US" sz="28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lvl="1" algn="just">
              <a:lnSpc>
                <a:spcPct val="106000"/>
              </a:lnSpc>
              <a:spcBef>
                <a:spcPts val="0"/>
              </a:spcBef>
              <a:buFont typeface="Wingdings" panose="05000000000000000000" pitchFamily="2" charset="2"/>
              <a:buChar char="§"/>
            </a:pPr>
            <a:endParaRPr lang="en-US" sz="3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844291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Autofit/>
          </a:bodyPr>
          <a:lstStyle/>
          <a:p>
            <a:pPr algn="ctr"/>
            <a:r>
              <a:rPr lang="en-US" sz="4000" dirty="0">
                <a:latin typeface="Arial" panose="020B0604020202020204" pitchFamily="34" charset="0"/>
                <a:cs typeface="Arial" panose="020B0604020202020204" pitchFamily="34" charset="0"/>
              </a:rPr>
              <a:t>WRITING GREAT COMMENTS –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THINGS TO THINK ABOUT</a:t>
            </a:r>
          </a:p>
        </p:txBody>
      </p:sp>
      <p:sp>
        <p:nvSpPr>
          <p:cNvPr id="22" name="Content Placeholder 21"/>
          <p:cNvSpPr>
            <a:spLocks noGrp="1"/>
          </p:cNvSpPr>
          <p:nvPr>
            <p:ph sz="half" idx="1"/>
          </p:nvPr>
        </p:nvSpPr>
        <p:spPr>
          <a:xfrm>
            <a:off x="651565" y="2210540"/>
            <a:ext cx="10204572" cy="4550477"/>
          </a:xfrm>
        </p:spPr>
        <p:txBody>
          <a:bodyPr/>
          <a:lstStyle/>
          <a:p>
            <a:pPr algn="l"/>
            <a:r>
              <a:rPr lang="en-US" sz="3200" dirty="0">
                <a:solidFill>
                  <a:schemeClr val="tx1"/>
                </a:solidFill>
                <a:latin typeface="Arial" panose="020B0604020202020204" pitchFamily="34" charset="0"/>
                <a:cs typeface="Arial" panose="020B0604020202020204" pitchFamily="34" charset="0"/>
              </a:rPr>
              <a:t>Comments that start with “recommend” or “consider”</a:t>
            </a:r>
          </a:p>
          <a:p>
            <a:pPr algn="l"/>
            <a:endParaRPr lang="en-US" sz="3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Recommendations are left up to the Designer to decide if they want to do them.</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Why would the Designer do them? Time is money. The Designer already thinks the plans are fine as is.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you feel strongly that something should be done or it is a requirement, just say to do it, leave off the “recommend”, but do provide compelling reasons why it should be done.</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it really is just a recommendation or something to be considered, make sure you provide reasons why you are recommending it.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202173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72358"/>
            <a:ext cx="10204572" cy="1091954"/>
          </a:xfrm>
        </p:spPr>
        <p:txBody>
          <a:bodyPr>
            <a:noAutofit/>
          </a:bodyPr>
          <a:lstStyle/>
          <a:p>
            <a:pPr algn="ctr"/>
            <a:r>
              <a:rPr lang="en-US" sz="4000" dirty="0">
                <a:latin typeface="Arial" panose="020B0604020202020204" pitchFamily="34" charset="0"/>
                <a:cs typeface="Arial" panose="020B0604020202020204" pitchFamily="34" charset="0"/>
              </a:rPr>
              <a:t>WRITING GREAT COMMENTS –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THINGS TO THINK ABOUT</a:t>
            </a:r>
          </a:p>
        </p:txBody>
      </p:sp>
      <p:sp>
        <p:nvSpPr>
          <p:cNvPr id="22" name="Content Placeholder 21"/>
          <p:cNvSpPr>
            <a:spLocks noGrp="1"/>
          </p:cNvSpPr>
          <p:nvPr>
            <p:ph sz="half" idx="1"/>
          </p:nvPr>
        </p:nvSpPr>
        <p:spPr>
          <a:xfrm>
            <a:off x="521294" y="1864312"/>
            <a:ext cx="10784792" cy="4705164"/>
          </a:xfrm>
        </p:spPr>
        <p:txBody>
          <a:bodyPr/>
          <a:lstStyle/>
          <a:p>
            <a:pPr algn="l"/>
            <a:r>
              <a:rPr lang="en-US" sz="3200" dirty="0">
                <a:solidFill>
                  <a:schemeClr val="tx1"/>
                </a:solidFill>
                <a:latin typeface="Arial" panose="020B0604020202020204" pitchFamily="34" charset="0"/>
                <a:cs typeface="Arial" panose="020B0604020202020204" pitchFamily="34" charset="0"/>
              </a:rPr>
              <a:t>Is the comment appropriate for this FPR?</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Preliminary - PFPRs are about setting ROW footprints</a:t>
            </a:r>
          </a:p>
          <a:p>
            <a:pPr marL="1485900" lvl="2" indent="-287338">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There may be some plan presentation comments, but the comments should focus on footprint and determining if there is enough ROW to build the project</a:t>
            </a:r>
          </a:p>
          <a:p>
            <a:pPr marL="1485900" lvl="2" indent="-287338">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Review constructability to ensure there is adequate ROW and that detours are accounted for</a:t>
            </a:r>
          </a:p>
          <a:p>
            <a:pPr marL="1485900" lvl="2" indent="-287338">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Don’t make comments requesting items that are not required for the PFPR </a:t>
            </a:r>
          </a:p>
          <a:p>
            <a:pPr marL="1943100" lvl="3" indent="-287338">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Lump Sum Bridge is allowed at PFPR</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Interim - IFPRs are “snapshots” of progress from the earlier FPRs</a:t>
            </a:r>
          </a:p>
          <a:p>
            <a:pPr marL="1485900" lvl="2" indent="-287338">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Review should focus on what hasn’t been done from previous PFPR/SPFPR and policy changes</a:t>
            </a:r>
          </a:p>
          <a:p>
            <a:pPr marL="1485900" lvl="2" indent="-287338">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This is an accountability review</a:t>
            </a:r>
          </a:p>
        </p:txBody>
      </p:sp>
    </p:spTree>
    <p:extLst>
      <p:ext uri="{BB962C8B-B14F-4D97-AF65-F5344CB8AC3E}">
        <p14:creationId xmlns:p14="http://schemas.microsoft.com/office/powerpoint/2010/main" val="20322613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72358"/>
            <a:ext cx="10204572" cy="1091954"/>
          </a:xfrm>
        </p:spPr>
        <p:txBody>
          <a:bodyPr>
            <a:noAutofit/>
          </a:bodyPr>
          <a:lstStyle/>
          <a:p>
            <a:pPr algn="ctr"/>
            <a:r>
              <a:rPr lang="en-US" sz="4000" dirty="0">
                <a:latin typeface="Arial" panose="020B0604020202020204" pitchFamily="34" charset="0"/>
                <a:cs typeface="Arial" panose="020B0604020202020204" pitchFamily="34" charset="0"/>
              </a:rPr>
              <a:t>WRITING GREAT COMMENTS –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THINGS TO THINK ABOUT</a:t>
            </a:r>
          </a:p>
        </p:txBody>
      </p:sp>
      <p:sp>
        <p:nvSpPr>
          <p:cNvPr id="22" name="Content Placeholder 21"/>
          <p:cNvSpPr>
            <a:spLocks noGrp="1"/>
          </p:cNvSpPr>
          <p:nvPr>
            <p:ph sz="half" idx="1"/>
          </p:nvPr>
        </p:nvSpPr>
        <p:spPr>
          <a:xfrm>
            <a:off x="521294" y="1864312"/>
            <a:ext cx="10784792" cy="4705164"/>
          </a:xfrm>
        </p:spPr>
        <p:txBody>
          <a:bodyPr/>
          <a:lstStyle/>
          <a:p>
            <a:pPr algn="l"/>
            <a:r>
              <a:rPr lang="en-US" sz="3200" dirty="0">
                <a:solidFill>
                  <a:schemeClr val="tx1"/>
                </a:solidFill>
                <a:latin typeface="Arial" panose="020B0604020202020204" pitchFamily="34" charset="0"/>
                <a:cs typeface="Arial" panose="020B0604020202020204" pitchFamily="34" charset="0"/>
              </a:rPr>
              <a:t>Is the comment appropriate for this FPR?</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Final - FFPRs are about finalizing plans and documents</a:t>
            </a:r>
          </a:p>
          <a:p>
            <a:pPr marL="1482725" lvl="2" indent="-284163">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Special provisions should address all issues, time constraints, liquidated damages</a:t>
            </a:r>
          </a:p>
          <a:p>
            <a:pPr marL="1482725" lvl="2" indent="-284163">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All required items should be shown and quantified in the SOQ and AASHTOWare</a:t>
            </a:r>
          </a:p>
          <a:p>
            <a:pPr marL="1482725" lvl="2" indent="-284163">
              <a:buFont typeface="Wingdings" panose="05000000000000000000" pitchFamily="2" charset="2"/>
              <a:buChar char="Ø"/>
            </a:pPr>
            <a:r>
              <a:rPr lang="en-US" dirty="0">
                <a:solidFill>
                  <a:schemeClr val="tx1"/>
                </a:solidFill>
                <a:latin typeface="Arial" panose="020B0604020202020204" pitchFamily="34" charset="0"/>
                <a:cs typeface="Arial" panose="020B0604020202020204" pitchFamily="34" charset="0"/>
              </a:rPr>
              <a:t>ROW plans are approved and negotiations with property owners have started; changes should only be made where items are shown off the ROW/easement</a:t>
            </a:r>
          </a:p>
          <a:p>
            <a:pPr marL="1998662" lvl="3" indent="-342900">
              <a:buFont typeface="Wingdings" panose="05000000000000000000" pitchFamily="2" charset="2"/>
              <a:buChar char="v"/>
            </a:pPr>
            <a:r>
              <a:rPr lang="en-US" dirty="0">
                <a:solidFill>
                  <a:schemeClr val="tx1"/>
                </a:solidFill>
                <a:latin typeface="Arial" panose="020B0604020202020204" pitchFamily="34" charset="0"/>
                <a:cs typeface="Arial" panose="020B0604020202020204" pitchFamily="34" charset="0"/>
              </a:rPr>
              <a:t>Not the time to redesign drainage if it will require additional ROW</a:t>
            </a:r>
          </a:p>
          <a:p>
            <a:pPr marL="1482725" lvl="2" indent="-284163">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Should not include comments from previous FPRs with accepted responses unless those items have not been corrected</a:t>
            </a:r>
            <a:endParaRPr lang="en-US" sz="24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Supplemental - SPFPR/SFFPR</a:t>
            </a:r>
          </a:p>
          <a:p>
            <a:pPr marL="1482725" lvl="2" indent="-284163">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An additional review because of plan quality issues or time; follows the same rules as the PFPR or FFPR</a:t>
            </a:r>
            <a:endParaRPr lang="en-US"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00557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Autofit/>
          </a:bodyPr>
          <a:lstStyle/>
          <a:p>
            <a:pPr algn="ctr"/>
            <a:r>
              <a:rPr lang="en-US" sz="4000" dirty="0">
                <a:latin typeface="Arial" panose="020B0604020202020204" pitchFamily="34" charset="0"/>
                <a:cs typeface="Arial" panose="020B0604020202020204" pitchFamily="34" charset="0"/>
              </a:rPr>
              <a:t>WRITING GREAT COMMENTS –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THINGS TO THINK ABOUT</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Vague words like “consider” or “verify”</a:t>
            </a:r>
          </a:p>
          <a:p>
            <a:pPr marL="0" indent="0">
              <a:buNone/>
            </a:pPr>
            <a:endParaRPr lang="en-US" dirty="0">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the response is “will consider”, what have we gained by putting the comment in the report? Will the Designer just think about it? Do they have to make any changes? </a:t>
            </a:r>
          </a:p>
          <a:p>
            <a:pPr marL="457200" lvl="1" indent="0">
              <a:buNone/>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If the response is “will verify”, how do we know it was verified? If you look at the corrected plans after the FPR, and they are the same, how do you know if they verified it and it was ok, or if they forgot to verify it?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777184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Autofit/>
          </a:bodyPr>
          <a:lstStyle/>
          <a:p>
            <a:pPr algn="ctr"/>
            <a:r>
              <a:rPr lang="en-US" sz="4000" dirty="0">
                <a:latin typeface="Arial" panose="020B0604020202020204" pitchFamily="34" charset="0"/>
                <a:cs typeface="Arial" panose="020B0604020202020204" pitchFamily="34" charset="0"/>
              </a:rPr>
              <a:t>WRITING GREAT COMMENTS –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THINGS TO THINK ABOUT</a:t>
            </a:r>
          </a:p>
        </p:txBody>
      </p:sp>
      <p:sp>
        <p:nvSpPr>
          <p:cNvPr id="22" name="Content Placeholder 21"/>
          <p:cNvSpPr>
            <a:spLocks noGrp="1"/>
          </p:cNvSpPr>
          <p:nvPr>
            <p:ph sz="half" idx="1"/>
          </p:nvPr>
        </p:nvSpPr>
        <p:spPr>
          <a:xfrm>
            <a:off x="651565" y="2459116"/>
            <a:ext cx="10204572" cy="4301902"/>
          </a:xfrm>
        </p:spPr>
        <p:txBody>
          <a:bodyPr/>
          <a:lstStyle/>
          <a:p>
            <a:pPr algn="l"/>
            <a:r>
              <a:rPr lang="en-US" sz="3200" dirty="0">
                <a:solidFill>
                  <a:schemeClr val="tx1"/>
                </a:solidFill>
                <a:latin typeface="Arial" panose="020B0604020202020204" pitchFamily="34" charset="0"/>
                <a:cs typeface="Arial" panose="020B0604020202020204" pitchFamily="34" charset="0"/>
              </a:rPr>
              <a:t>Some words can be used as both nouns (objects) or verbs (actions)</a:t>
            </a:r>
          </a:p>
          <a:p>
            <a:pPr marL="1257300" lvl="2" indent="-342900">
              <a:buFont typeface="Wingdings" panose="05000000000000000000" pitchFamily="2" charset="2"/>
              <a:buChar char="§"/>
            </a:pPr>
            <a:r>
              <a:rPr lang="en-US" sz="2200" dirty="0">
                <a:solidFill>
                  <a:schemeClr val="tx1"/>
                </a:solidFill>
                <a:latin typeface="Arial" panose="020B0604020202020204" pitchFamily="34" charset="0"/>
                <a:cs typeface="Arial" panose="020B0604020202020204" pitchFamily="34" charset="0"/>
              </a:rPr>
              <a:t>This can be confusing</a:t>
            </a:r>
          </a:p>
          <a:p>
            <a:pPr marL="1257300" lvl="2" indent="-342900">
              <a:buFont typeface="Wingdings" panose="05000000000000000000" pitchFamily="2" charset="2"/>
              <a:buChar char="§"/>
            </a:pPr>
            <a:endParaRPr lang="en-US" sz="2200"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Think about your choice of word</a:t>
            </a:r>
          </a:p>
          <a:p>
            <a:pPr lvl="2"/>
            <a:r>
              <a:rPr lang="en-US" sz="2200" dirty="0">
                <a:solidFill>
                  <a:schemeClr val="tx1"/>
                </a:solidFill>
                <a:latin typeface="Arial" panose="020B0604020202020204" pitchFamily="34" charset="0"/>
                <a:cs typeface="Arial" panose="020B0604020202020204" pitchFamily="34" charset="0"/>
              </a:rPr>
              <a:t>- Note		- Drain		- Outfall</a:t>
            </a:r>
          </a:p>
          <a:p>
            <a:pPr lvl="2"/>
            <a:r>
              <a:rPr lang="en-US" sz="2200" dirty="0">
                <a:solidFill>
                  <a:schemeClr val="tx1"/>
                </a:solidFill>
                <a:latin typeface="Arial" panose="020B0604020202020204" pitchFamily="34" charset="0"/>
                <a:cs typeface="Arial" panose="020B0604020202020204" pitchFamily="34" charset="0"/>
              </a:rPr>
              <a:t>- Detail		- Work		- Label</a:t>
            </a:r>
          </a:p>
          <a:p>
            <a:pPr lvl="2"/>
            <a:r>
              <a:rPr lang="en-US" sz="2200" dirty="0">
                <a:solidFill>
                  <a:schemeClr val="tx1"/>
                </a:solidFill>
                <a:latin typeface="Arial" panose="020B0604020202020204" pitchFamily="34" charset="0"/>
                <a:cs typeface="Arial" panose="020B0604020202020204" pitchFamily="34" charset="0"/>
              </a:rPr>
              <a:t>- Access	- Conflict	- Pipe</a:t>
            </a:r>
          </a:p>
          <a:p>
            <a:pPr lvl="2"/>
            <a:r>
              <a:rPr lang="en-US" sz="2200" dirty="0">
                <a:solidFill>
                  <a:schemeClr val="tx1"/>
                </a:solidFill>
                <a:latin typeface="Arial" panose="020B0604020202020204" pitchFamily="34" charset="0"/>
                <a:cs typeface="Arial" panose="020B0604020202020204" pitchFamily="34" charset="0"/>
              </a:rPr>
              <a:t>- Slope		- Stripe		- Document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22230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949911"/>
            <a:ext cx="10204572" cy="1135435"/>
          </a:xfrm>
        </p:spPr>
        <p:txBody>
          <a:bodyPr>
            <a:noAutofit/>
          </a:bodyPr>
          <a:lstStyle/>
          <a:p>
            <a:pPr algn="ctr"/>
            <a:r>
              <a:rPr lang="en-US" sz="4000" dirty="0">
                <a:latin typeface="Arial" panose="020B0604020202020204" pitchFamily="34" charset="0"/>
                <a:cs typeface="Arial" panose="020B0604020202020204" pitchFamily="34" charset="0"/>
              </a:rPr>
              <a:t>WHY GREAT COMMENTS ARE IMPORTANT</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0000"/>
                </a:solidFill>
                <a:latin typeface="Arial" panose="020B0604020202020204" pitchFamily="34" charset="0"/>
                <a:cs typeface="Arial" panose="020B0604020202020204" pitchFamily="34" charset="0"/>
              </a:rPr>
              <a:t>Easy to understand</a:t>
            </a:r>
          </a:p>
          <a:p>
            <a:pPr algn="l"/>
            <a:r>
              <a:rPr lang="en-US" sz="3200" dirty="0">
                <a:solidFill>
                  <a:srgbClr val="000000"/>
                </a:solidFill>
                <a:latin typeface="Arial" panose="020B0604020202020204" pitchFamily="34" charset="0"/>
                <a:cs typeface="Arial" panose="020B0604020202020204" pitchFamily="34" charset="0"/>
              </a:rPr>
              <a:t>Help generate great responses</a:t>
            </a:r>
          </a:p>
          <a:p>
            <a:pPr algn="l"/>
            <a:r>
              <a:rPr lang="en-US" sz="3200" dirty="0">
                <a:solidFill>
                  <a:srgbClr val="000000"/>
                </a:solidFill>
                <a:latin typeface="Arial" panose="020B0604020202020204" pitchFamily="34" charset="0"/>
                <a:cs typeface="Arial" panose="020B0604020202020204" pitchFamily="34" charset="0"/>
              </a:rPr>
              <a:t>Lead to responses that are easy to backcheck</a:t>
            </a:r>
          </a:p>
          <a:p>
            <a:pPr algn="l"/>
            <a:r>
              <a:rPr lang="en-US" sz="3200" dirty="0">
                <a:solidFill>
                  <a:srgbClr val="000000"/>
                </a:solidFill>
                <a:latin typeface="Arial" panose="020B0604020202020204" pitchFamily="34" charset="0"/>
                <a:cs typeface="Arial" panose="020B0604020202020204" pitchFamily="34" charset="0"/>
              </a:rPr>
              <a:t>Make the reports more professional</a:t>
            </a:r>
          </a:p>
        </p:txBody>
      </p:sp>
    </p:spTree>
    <p:extLst>
      <p:ext uri="{BB962C8B-B14F-4D97-AF65-F5344CB8AC3E}">
        <p14:creationId xmlns:p14="http://schemas.microsoft.com/office/powerpoint/2010/main" val="2511896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 </a:t>
            </a:r>
            <a:r>
              <a:rPr lang="en-US" sz="4000" dirty="0">
                <a:solidFill>
                  <a:srgbClr val="FF0000"/>
                </a:solidFill>
                <a:latin typeface="Arial" panose="020B0604020202020204" pitchFamily="34" charset="0"/>
                <a:cs typeface="Arial" panose="020B0604020202020204" pitchFamily="34" charset="0"/>
              </a:rPr>
              <a:t>BAD RESPONSE</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317072"/>
            <a:ext cx="10204572" cy="4443945"/>
          </a:xfrm>
        </p:spPr>
        <p:txBody>
          <a:bodyPr/>
          <a:lstStyle/>
          <a:p>
            <a:pPr algn="l"/>
            <a:r>
              <a:rPr lang="en-US" sz="3200" dirty="0">
                <a:solidFill>
                  <a:srgbClr val="000000"/>
                </a:solidFill>
                <a:latin typeface="Arial" panose="020B0604020202020204" pitchFamily="34" charset="0"/>
                <a:cs typeface="Arial" panose="020B0604020202020204" pitchFamily="34" charset="0"/>
              </a:rPr>
              <a:t>Please add driveway typical section.</a:t>
            </a:r>
          </a:p>
          <a:p>
            <a:pPr algn="l"/>
            <a:endParaRPr lang="en-US" sz="3200" dirty="0">
              <a:solidFill>
                <a:srgbClr val="00000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FF0000"/>
                </a:solidFill>
                <a:latin typeface="Arial" panose="020B0604020202020204" pitchFamily="34" charset="0"/>
                <a:cs typeface="Arial" panose="020B0604020202020204" pitchFamily="34" charset="0"/>
              </a:rPr>
              <a:t>Driveway typical sections will not be shown as they are not required per the PPG.</a:t>
            </a:r>
          </a:p>
          <a:p>
            <a:pPr marL="800100" lvl="1" indent="-342900">
              <a:buFont typeface="Wingdings" panose="05000000000000000000" pitchFamily="2" charset="2"/>
              <a:buChar char="§"/>
            </a:pPr>
            <a:endParaRPr lang="en-US" dirty="0">
              <a:solidFill>
                <a:srgbClr val="FF000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When comments ask for things above and beyond the requirements, the comments should give reasons for these requests. This seems like something that wouldn’t take the Designer too much time to do, and would probably save the Construction folks some time out in the field. But without reasons why it should be done, there is nothing to compel the Designer to do the extra work.</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7754539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MADE BETTER</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B050"/>
                </a:solidFill>
                <a:latin typeface="Arial" panose="020B0604020202020204" pitchFamily="34" charset="0"/>
                <a:cs typeface="Arial" panose="020B0604020202020204" pitchFamily="34" charset="0"/>
              </a:rPr>
              <a:t>In order to ensure the proposed driveway at STA 17+21 LT is constructed properly, please add a typical section. This driveway is a commercial driveway, but appears to have been designed as a residential driveway.</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7926565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 </a:t>
            </a:r>
            <a:r>
              <a:rPr lang="en-US" sz="4000" dirty="0">
                <a:solidFill>
                  <a:srgbClr val="FF0000"/>
                </a:solidFill>
                <a:latin typeface="Arial" panose="020B0604020202020204" pitchFamily="34" charset="0"/>
                <a:cs typeface="Arial" panose="020B0604020202020204" pitchFamily="34" charset="0"/>
              </a:rPr>
              <a:t>BAD RESPONSE</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At STA 592+00 LT, correct drainage issue. </a:t>
            </a:r>
          </a:p>
          <a:p>
            <a:pPr algn="l"/>
            <a:endParaRPr lang="en-US" sz="3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FF0000"/>
                </a:solidFill>
                <a:latin typeface="Arial" panose="020B0604020202020204" pitchFamily="34" charset="0"/>
                <a:cs typeface="Arial" panose="020B0604020202020204" pitchFamily="34" charset="0"/>
              </a:rPr>
              <a:t>There is no drainage issue at 592+00 LT. No change needed.</a:t>
            </a:r>
          </a:p>
          <a:p>
            <a:pPr marL="800100" lvl="1" indent="-342900">
              <a:buFont typeface="Wingdings" panose="05000000000000000000" pitchFamily="2" charset="2"/>
              <a:buChar char="§"/>
            </a:pPr>
            <a:endParaRPr lang="en-US" dirty="0">
              <a:solidFill>
                <a:srgbClr val="FF0000"/>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This ends up being an acceptable response because the comment wasn’t very clear. It should have described the issue. State the facts (what is wrong with the drainage) and then ask for it to be corrected. How can someone backcheck this with no details?</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74074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MADE BETTER</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B050"/>
                </a:solidFill>
                <a:latin typeface="Arial" panose="020B0604020202020204" pitchFamily="34" charset="0"/>
                <a:cs typeface="Arial" panose="020B0604020202020204" pitchFamily="34" charset="0"/>
              </a:rPr>
              <a:t>There appears to be a low point at STA 592+00 LT, but there is no drainage structure shown. Review drainage in this area and determine if a structure should be added.</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644211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812991"/>
          </a:xfrm>
        </p:spPr>
        <p:txBody>
          <a:bodyPr>
            <a:normAutofit/>
          </a:bodyPr>
          <a:lstStyle/>
          <a:p>
            <a:pPr algn="ctr"/>
            <a:r>
              <a:rPr lang="en-US" sz="4000" dirty="0">
                <a:latin typeface="Arial" panose="020B0604020202020204" pitchFamily="34" charset="0"/>
                <a:cs typeface="Arial" panose="020B0604020202020204" pitchFamily="34" charset="0"/>
              </a:rPr>
              <a:t>BAD COMMENT = </a:t>
            </a:r>
            <a:r>
              <a:rPr lang="en-US" sz="4000" dirty="0">
                <a:solidFill>
                  <a:srgbClr val="FF0000"/>
                </a:solidFill>
                <a:latin typeface="Arial" panose="020B0604020202020204" pitchFamily="34" charset="0"/>
                <a:cs typeface="Arial" panose="020B0604020202020204" pitchFamily="34" charset="0"/>
              </a:rPr>
              <a:t>BAD RESPONSE</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085346"/>
            <a:ext cx="10204572" cy="4675671"/>
          </a:xfrm>
        </p:spPr>
        <p:txBody>
          <a:bodyPr/>
          <a:lstStyle/>
          <a:p>
            <a:pPr lvl="0" algn="l"/>
            <a:r>
              <a:rPr lang="en-US" sz="3200" dirty="0">
                <a:solidFill>
                  <a:schemeClr val="tx1"/>
                </a:solidFill>
                <a:latin typeface="Arial" panose="020B0604020202020204" pitchFamily="34" charset="0"/>
                <a:cs typeface="Arial" panose="020B0604020202020204" pitchFamily="34" charset="0"/>
              </a:rPr>
              <a:t>Ensure all drainage is accounted for on parcels. If there is an existing low point, or one is being developed due to the work, add the necessary drainage.  </a:t>
            </a:r>
          </a:p>
          <a:p>
            <a:pPr marL="800100" lvl="1" indent="-342900">
              <a:buFont typeface="Wingdings" panose="05000000000000000000" pitchFamily="2" charset="2"/>
              <a:buChar char="§"/>
            </a:pPr>
            <a:r>
              <a:rPr lang="en-US" dirty="0">
                <a:solidFill>
                  <a:srgbClr val="FF0000"/>
                </a:solidFill>
                <a:latin typeface="Arial" panose="020B0604020202020204" pitchFamily="34" charset="0"/>
                <a:cs typeface="Arial" panose="020B0604020202020204" pitchFamily="34" charset="0"/>
              </a:rPr>
              <a:t>Drainage will be accounted for. Any existing or newly created low points will be addressed to ensure proper drainage.</a:t>
            </a:r>
          </a:p>
          <a:p>
            <a:pPr marL="800100" lvl="1" indent="-342900">
              <a:buFont typeface="Wingdings" panose="05000000000000000000" pitchFamily="2" charset="2"/>
              <a:buChar char="§"/>
            </a:pPr>
            <a:r>
              <a:rPr lang="en-US" sz="2400" dirty="0">
                <a:solidFill>
                  <a:schemeClr val="tx1"/>
                </a:solidFill>
                <a:latin typeface="Arial" panose="020B0604020202020204" pitchFamily="34" charset="0"/>
                <a:cs typeface="Arial" panose="020B0604020202020204" pitchFamily="34" charset="0"/>
              </a:rPr>
              <a:t>This is just a wasted comment and response. How else would you respond to it? If the reviewer noted places where low points were being developed, or knew of existing low points, specific locations should be added to the comment. That would be more helpful than just a generic comment.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9406580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MADE BETTER</a:t>
            </a:r>
            <a:endParaRPr lang="en-US" sz="4000" dirty="0"/>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rgbClr val="00B050"/>
                </a:solidFill>
                <a:latin typeface="Arial" panose="020B0604020202020204" pitchFamily="34" charset="0"/>
                <a:cs typeface="Arial" panose="020B0604020202020204" pitchFamily="34" charset="0"/>
              </a:rPr>
              <a:t>Ensure all drainage is accounted for on all parcels. For example, it appears there is an existing low point at STA 81+17 LT, and one has been created due to the proposed construction at STA 111+63 RT. It may be necessary to add structures to ensure water doesn’t flow back into the roadway.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10332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 </a:t>
            </a:r>
            <a:r>
              <a:rPr lang="en-US" sz="4000" dirty="0">
                <a:solidFill>
                  <a:srgbClr val="FF0000"/>
                </a:solidFill>
                <a:latin typeface="Arial" panose="020B0604020202020204" pitchFamily="34" charset="0"/>
                <a:cs typeface="Arial" panose="020B0604020202020204" pitchFamily="34" charset="0"/>
              </a:rPr>
              <a:t>BAD RESPONSE</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Coordinate with the Area Office to show rip rap in all applicable ditches during design not during construction.</a:t>
            </a:r>
          </a:p>
          <a:p>
            <a:pPr marL="800100" lvl="1" indent="-342900">
              <a:buFont typeface="Wingdings" panose="05000000000000000000" pitchFamily="2" charset="2"/>
              <a:buChar char="§"/>
            </a:pPr>
            <a:r>
              <a:rPr lang="en-US" dirty="0">
                <a:solidFill>
                  <a:srgbClr val="FF0000"/>
                </a:solidFill>
                <a:latin typeface="Arial" panose="020B0604020202020204" pitchFamily="34" charset="0"/>
                <a:cs typeface="Arial" panose="020B0604020202020204" pitchFamily="34" charset="0"/>
              </a:rPr>
              <a:t>It is not in the scope of work to coordinate rip rap during design of this project. Rip rap will be designed per the GDOT drainage manual to protect proposed drainage structures and ditches.</a:t>
            </a:r>
          </a:p>
          <a:p>
            <a:pPr marL="800100" lvl="1" indent="-342900">
              <a:buFont typeface="Wingdings" panose="05000000000000000000" pitchFamily="2" charset="2"/>
              <a:buChar char="§"/>
            </a:pPr>
            <a:r>
              <a:rPr lang="en-US" sz="2200" dirty="0">
                <a:solidFill>
                  <a:schemeClr val="tx1"/>
                </a:solidFill>
                <a:latin typeface="Arial" panose="020B0604020202020204" pitchFamily="34" charset="0"/>
                <a:cs typeface="Arial" panose="020B0604020202020204" pitchFamily="34" charset="0"/>
              </a:rPr>
              <a:t>This would have been a better comment if the Area Office had provided locations where the rip rap would be needed. Then the response would be required to address each location.</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7462133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MADE BETTER</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B050"/>
                </a:solidFill>
                <a:latin typeface="Arial" panose="020B0604020202020204" pitchFamily="34" charset="0"/>
                <a:cs typeface="Arial" panose="020B0604020202020204" pitchFamily="34" charset="0"/>
              </a:rPr>
              <a:t>There are several ditches where rip rap will be needed to reduce erosion. See STA 57+01 LT, STA 68+23 RT and STA 99+01 RT. On similar projects, there have been issues with erosion in the ditches, and this should be addressed as part of the design for this project.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0808123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BAD COMMENT = </a:t>
            </a:r>
            <a:r>
              <a:rPr lang="en-US" sz="4000" dirty="0">
                <a:solidFill>
                  <a:srgbClr val="FF0000"/>
                </a:solidFill>
                <a:latin typeface="Arial" panose="020B0604020202020204" pitchFamily="34" charset="0"/>
                <a:cs typeface="Arial" panose="020B0604020202020204" pitchFamily="34" charset="0"/>
              </a:rPr>
              <a:t>BAD RESPONSE</a:t>
            </a:r>
            <a:endParaRPr lang="en-US" sz="40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192784"/>
            <a:ext cx="10204572" cy="4568233"/>
          </a:xfrm>
        </p:spPr>
        <p:txBody>
          <a:bodyPr/>
          <a:lstStyle/>
          <a:p>
            <a:pPr lvl="0" algn="l"/>
            <a:r>
              <a:rPr lang="en-US" sz="3200" dirty="0">
                <a:solidFill>
                  <a:schemeClr val="tx1"/>
                </a:solidFill>
                <a:latin typeface="Arial" panose="020B0604020202020204" pitchFamily="34" charset="0"/>
                <a:cs typeface="Arial" panose="020B0604020202020204" pitchFamily="34" charset="0"/>
              </a:rPr>
              <a:t>Ensure that District Traffic Operations has verified the correct sheeting for the signs versus sign codes.</a:t>
            </a:r>
          </a:p>
          <a:p>
            <a:pPr lvl="0" algn="l"/>
            <a:r>
              <a:rPr lang="en-US" sz="3200" dirty="0">
                <a:solidFill>
                  <a:schemeClr val="tx1"/>
                </a:solidFill>
                <a:latin typeface="Arial" panose="020B0604020202020204" pitchFamily="34" charset="0"/>
                <a:cs typeface="Arial" panose="020B0604020202020204" pitchFamily="34" charset="0"/>
              </a:rPr>
              <a:t>Ensure that District Traffic Operations has verified all necessary Pay Items for striping.</a:t>
            </a:r>
          </a:p>
          <a:p>
            <a:pPr marL="800100" lvl="1" indent="-342900">
              <a:buFont typeface="Wingdings" panose="05000000000000000000" pitchFamily="2" charset="2"/>
              <a:buChar char="§"/>
            </a:pPr>
            <a:r>
              <a:rPr lang="en-US" dirty="0">
                <a:solidFill>
                  <a:srgbClr val="FF0000"/>
                </a:solidFill>
                <a:latin typeface="Arial" panose="020B0604020202020204" pitchFamily="34" charset="0"/>
                <a:cs typeface="Arial" panose="020B0604020202020204" pitchFamily="34" charset="0"/>
              </a:rPr>
              <a:t>This comment should be stricken from the report. Did District Traffic Operations not receive FFPR plans to review and provide comments?</a:t>
            </a:r>
          </a:p>
          <a:p>
            <a:pPr marL="800100" lvl="1" indent="-342900">
              <a:buFont typeface="Wingdings" panose="05000000000000000000" pitchFamily="2" charset="2"/>
              <a:buChar char="§"/>
            </a:pPr>
            <a:r>
              <a:rPr lang="en-US" sz="2200" dirty="0">
                <a:solidFill>
                  <a:schemeClr val="tx1"/>
                </a:solidFill>
                <a:latin typeface="Arial" panose="020B0604020202020204" pitchFamily="34" charset="0"/>
                <a:cs typeface="Arial" panose="020B0604020202020204" pitchFamily="34" charset="0"/>
              </a:rPr>
              <a:t>These types of comments show up in almost every report. This is not something that is the responsibility of the Designer. District Traffic Ops gets the plans for FPRs; they should be reviewing the plans. Avoid putting comments like this in the report. If there are specific places where errors have been found, then those types of comments should be used.</a:t>
            </a:r>
          </a:p>
          <a:p>
            <a:pPr marL="0" indent="0">
              <a:buNone/>
            </a:pPr>
            <a:endParaRPr lang="en-US" dirty="0"/>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3789754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644315"/>
          </a:xfrm>
        </p:spPr>
        <p:txBody>
          <a:bodyPr>
            <a:normAutofit/>
          </a:bodyPr>
          <a:lstStyle/>
          <a:p>
            <a:pPr algn="ctr"/>
            <a:r>
              <a:rPr lang="en-US" sz="4000" dirty="0">
                <a:latin typeface="Arial" panose="020B0604020202020204" pitchFamily="34" charset="0"/>
                <a:cs typeface="Arial" panose="020B0604020202020204" pitchFamily="34" charset="0"/>
              </a:rPr>
              <a:t>BAD COMMENT MADE BETTER</a:t>
            </a:r>
          </a:p>
        </p:txBody>
      </p:sp>
      <p:sp>
        <p:nvSpPr>
          <p:cNvPr id="22" name="Content Placeholder 21"/>
          <p:cNvSpPr>
            <a:spLocks noGrp="1"/>
          </p:cNvSpPr>
          <p:nvPr>
            <p:ph sz="half" idx="1"/>
          </p:nvPr>
        </p:nvSpPr>
        <p:spPr>
          <a:xfrm>
            <a:off x="651565" y="1890944"/>
            <a:ext cx="10204572" cy="4870074"/>
          </a:xfrm>
        </p:spPr>
        <p:txBody>
          <a:bodyPr/>
          <a:lstStyle/>
          <a:p>
            <a:pPr lvl="0" algn="l"/>
            <a:r>
              <a:rPr lang="en-US" sz="2800" dirty="0">
                <a:solidFill>
                  <a:schemeClr val="tx1"/>
                </a:solidFill>
                <a:latin typeface="Arial" panose="020B0604020202020204" pitchFamily="34" charset="0"/>
                <a:cs typeface="Arial" panose="020B0604020202020204" pitchFamily="34" charset="0"/>
              </a:rPr>
              <a:t>If you are facilitating the FPR, the best way to handle these types of comments is to discuss this at the FPR. If Traffic Ops has reviewed the signing and marking plans and has provided their comments, then use the comments.</a:t>
            </a:r>
          </a:p>
          <a:p>
            <a:pPr lvl="0" algn="l"/>
            <a:r>
              <a:rPr lang="en-US" sz="2800" dirty="0">
                <a:solidFill>
                  <a:schemeClr val="tx1"/>
                </a:solidFill>
                <a:latin typeface="Arial" panose="020B0604020202020204" pitchFamily="34" charset="0"/>
                <a:cs typeface="Arial" panose="020B0604020202020204" pitchFamily="34" charset="0"/>
              </a:rPr>
              <a:t>If you are writing comments like this, and you have concerns, ask someone from Traffic Ops if they have reviewed the plans. And you can review every section of the plans, too, and provide comments.</a:t>
            </a:r>
          </a:p>
          <a:p>
            <a:pPr lvl="0" algn="l"/>
            <a:r>
              <a:rPr lang="en-US" sz="2800" dirty="0">
                <a:solidFill>
                  <a:schemeClr val="tx1"/>
                </a:solidFill>
                <a:latin typeface="Arial" panose="020B0604020202020204" pitchFamily="34" charset="0"/>
                <a:cs typeface="Arial" panose="020B0604020202020204" pitchFamily="34" charset="0"/>
              </a:rPr>
              <a:t>There really is no good way to put these types of comments in the report. </a:t>
            </a:r>
          </a:p>
          <a:p>
            <a:pPr lvl="0" algn="l"/>
            <a:endParaRPr lang="en-US" dirty="0">
              <a:solidFill>
                <a:schemeClr val="accent6">
                  <a:lumMod val="75000"/>
                </a:schemeClr>
              </a:solidFill>
            </a:endParaRPr>
          </a:p>
          <a:p>
            <a:pPr lvl="0" algn="l"/>
            <a:endParaRPr lang="en-US" dirty="0">
              <a:solidFill>
                <a:schemeClr val="accent6">
                  <a:lumMod val="75000"/>
                </a:schemeClr>
              </a:solidFill>
            </a:endParaRPr>
          </a:p>
          <a:p>
            <a:pPr marL="0" indent="0">
              <a:buNone/>
            </a:pPr>
            <a:endParaRPr lang="en-US" dirty="0"/>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904475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400" dirty="0">
                <a:latin typeface="Arial" panose="020B0604020202020204" pitchFamily="34" charset="0"/>
                <a:cs typeface="Arial" panose="020B0604020202020204" pitchFamily="34" charset="0"/>
              </a:rPr>
              <a:t>WHAT MAKES A GREAT COMMENT</a:t>
            </a:r>
          </a:p>
        </p:txBody>
      </p:sp>
      <p:sp>
        <p:nvSpPr>
          <p:cNvPr id="22" name="Content Placeholder 21"/>
          <p:cNvSpPr>
            <a:spLocks noGrp="1"/>
          </p:cNvSpPr>
          <p:nvPr>
            <p:ph sz="half" idx="1"/>
          </p:nvPr>
        </p:nvSpPr>
        <p:spPr>
          <a:xfrm>
            <a:off x="651565" y="2370338"/>
            <a:ext cx="10204572" cy="4390679"/>
          </a:xfrm>
        </p:spPr>
        <p:txBody>
          <a:bodyPr/>
          <a:lstStyle/>
          <a:p>
            <a:pPr algn="l"/>
            <a:r>
              <a:rPr lang="en-US" sz="3200" dirty="0">
                <a:solidFill>
                  <a:srgbClr val="000000"/>
                </a:solidFill>
                <a:latin typeface="Arial" panose="020B0604020202020204" pitchFamily="34" charset="0"/>
                <a:cs typeface="Arial" panose="020B0604020202020204" pitchFamily="34" charset="0"/>
              </a:rPr>
              <a:t>Clear and concise</a:t>
            </a:r>
          </a:p>
          <a:p>
            <a:pPr algn="l"/>
            <a:r>
              <a:rPr lang="en-US" sz="3200" dirty="0">
                <a:solidFill>
                  <a:srgbClr val="000000"/>
                </a:solidFill>
                <a:latin typeface="Arial" panose="020B0604020202020204" pitchFamily="34" charset="0"/>
                <a:cs typeface="Arial" panose="020B0604020202020204" pitchFamily="34" charset="0"/>
              </a:rPr>
              <a:t>Stands alone</a:t>
            </a:r>
          </a:p>
          <a:p>
            <a:pPr algn="l"/>
            <a:r>
              <a:rPr lang="en-US" sz="3200" dirty="0">
                <a:solidFill>
                  <a:srgbClr val="000000"/>
                </a:solidFill>
                <a:latin typeface="Arial" panose="020B0604020202020204" pitchFamily="34" charset="0"/>
                <a:cs typeface="Arial" panose="020B0604020202020204" pitchFamily="34" charset="0"/>
              </a:rPr>
              <a:t>Is written so someone who hasn’t seen the plans can understand the comment</a:t>
            </a:r>
          </a:p>
          <a:p>
            <a:pPr algn="l"/>
            <a:r>
              <a:rPr lang="en-US" sz="3200" dirty="0">
                <a:solidFill>
                  <a:srgbClr val="000000"/>
                </a:solidFill>
                <a:latin typeface="Arial" panose="020B0604020202020204" pitchFamily="34" charset="0"/>
                <a:cs typeface="Arial" panose="020B0604020202020204" pitchFamily="34" charset="0"/>
              </a:rPr>
              <a:t>Provides facts, states the problem, and gives the Designer direction</a:t>
            </a:r>
          </a:p>
          <a:p>
            <a:pPr algn="l"/>
            <a:r>
              <a:rPr lang="en-US" sz="3200" dirty="0">
                <a:solidFill>
                  <a:srgbClr val="000000"/>
                </a:solidFill>
                <a:latin typeface="Arial" panose="020B0604020202020204" pitchFamily="34" charset="0"/>
                <a:cs typeface="Arial" panose="020B0604020202020204" pitchFamily="34" charset="0"/>
              </a:rPr>
              <a:t>Gives reasons, examples, and/or cites references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619514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Ensure to use latest General Note - Standard Signs. Note 3 has added information and Notes 4C and 14 have been revised.</a:t>
            </a:r>
          </a:p>
          <a:p>
            <a:pPr lvl="2"/>
            <a:endParaRPr lang="en-US" sz="2400" dirty="0">
              <a:solidFill>
                <a:srgbClr val="00B050"/>
              </a:solidFill>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382878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FF0000"/>
                </a:solidFill>
                <a:latin typeface="Arial" panose="020B0604020202020204" pitchFamily="34" charset="0"/>
                <a:cs typeface="Arial" panose="020B0604020202020204" pitchFamily="34" charset="0"/>
              </a:rPr>
              <a:t>Ensure to use </a:t>
            </a:r>
            <a:r>
              <a:rPr lang="en-US" sz="3200" dirty="0">
                <a:solidFill>
                  <a:schemeClr val="tx1"/>
                </a:solidFill>
                <a:latin typeface="Arial" panose="020B0604020202020204" pitchFamily="34" charset="0"/>
                <a:cs typeface="Arial" panose="020B0604020202020204" pitchFamily="34" charset="0"/>
              </a:rPr>
              <a:t>latest General Note - Standard Signs. Note 3 has added information and Notes 4C and 14 have been revised.</a:t>
            </a:r>
          </a:p>
          <a:p>
            <a:pPr marL="0" indent="0" algn="l">
              <a:buNone/>
            </a:pPr>
            <a:endParaRPr lang="en-US" sz="3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This is bad grammar; we don’t “ensure to use”</a:t>
            </a:r>
          </a:p>
          <a:p>
            <a:pPr lvl="2"/>
            <a:endParaRPr lang="en-US" sz="2400" dirty="0">
              <a:solidFill>
                <a:srgbClr val="00B050"/>
              </a:solidFill>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943960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marL="914400" lvl="1" indent="-457200">
              <a:buFont typeface="Arial" panose="020B0604020202020204" pitchFamily="34" charset="0"/>
              <a:buChar char="•"/>
            </a:pPr>
            <a:r>
              <a:rPr lang="en-US" sz="3200" dirty="0">
                <a:solidFill>
                  <a:srgbClr val="00B050"/>
                </a:solidFill>
                <a:latin typeface="Arial" panose="020B0604020202020204" pitchFamily="34" charset="0"/>
                <a:cs typeface="Arial" panose="020B0604020202020204" pitchFamily="34" charset="0"/>
              </a:rPr>
              <a:t>Use latest General Note - Standard Signs. Note 3 has added information and Notes 4C and 14 have been revised.</a:t>
            </a:r>
          </a:p>
          <a:p>
            <a:pPr lvl="1"/>
            <a:endParaRPr lang="en-US" sz="2200" dirty="0">
              <a:solidFill>
                <a:srgbClr val="00B050"/>
              </a:solidFill>
              <a:latin typeface="Arial" panose="020B0604020202020204" pitchFamily="34" charset="0"/>
              <a:cs typeface="Arial" panose="020B0604020202020204" pitchFamily="34" charset="0"/>
            </a:endParaRPr>
          </a:p>
          <a:p>
            <a:pPr marL="1257300" lvl="2" indent="-342900">
              <a:buFont typeface="Wingdings" panose="05000000000000000000" pitchFamily="2" charset="2"/>
              <a:buChar char="Ø"/>
            </a:pPr>
            <a:endParaRPr lang="en-US" sz="2400" dirty="0">
              <a:solidFill>
                <a:srgbClr val="00B050"/>
              </a:solidFill>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41088466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680299"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endParaRPr lang="en-US" sz="4000" dirty="0"/>
          </a:p>
        </p:txBody>
      </p:sp>
      <p:sp>
        <p:nvSpPr>
          <p:cNvPr id="22" name="Content Placeholder 21"/>
          <p:cNvSpPr>
            <a:spLocks noGrp="1"/>
          </p:cNvSpPr>
          <p:nvPr>
            <p:ph sz="half" idx="1"/>
          </p:nvPr>
        </p:nvSpPr>
        <p:spPr>
          <a:xfrm>
            <a:off x="651565" y="2343706"/>
            <a:ext cx="10204572" cy="4417312"/>
          </a:xfrm>
        </p:spPr>
        <p:txBody>
          <a:bodyPr/>
          <a:lstStyle/>
          <a:p>
            <a:pPr lvl="0" algn="l"/>
            <a:r>
              <a:rPr lang="en-US" sz="2800" dirty="0">
                <a:solidFill>
                  <a:schemeClr val="tx1"/>
                </a:solidFill>
                <a:latin typeface="Arial" panose="020B0604020202020204" pitchFamily="34" charset="0"/>
                <a:cs typeface="Arial" panose="020B0604020202020204" pitchFamily="34" charset="0"/>
              </a:rPr>
              <a:t>Enlarge the SW quadrant radius and pull back the EB lanes in order to accommodate a channelizing island to shorten the proposed 140’ pedestrian crosswalk. Such a long crosswalk is undesirable in terms of pedestrian safety, and in terms of operations as it would result in very long side street phasing.</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2867292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680299"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endParaRPr lang="en-US" sz="4000" dirty="0"/>
          </a:p>
        </p:txBody>
      </p:sp>
      <p:sp>
        <p:nvSpPr>
          <p:cNvPr id="22" name="Content Placeholder 21"/>
          <p:cNvSpPr>
            <a:spLocks noGrp="1"/>
          </p:cNvSpPr>
          <p:nvPr>
            <p:ph sz="half" idx="1"/>
          </p:nvPr>
        </p:nvSpPr>
        <p:spPr>
          <a:xfrm>
            <a:off x="651565" y="2343706"/>
            <a:ext cx="10204572" cy="4417312"/>
          </a:xfrm>
        </p:spPr>
        <p:txBody>
          <a:bodyPr/>
          <a:lstStyle/>
          <a:p>
            <a:pPr lvl="0" algn="l"/>
            <a:r>
              <a:rPr lang="en-US" sz="2800" dirty="0">
                <a:solidFill>
                  <a:schemeClr val="tx1"/>
                </a:solidFill>
                <a:latin typeface="Arial" panose="020B0604020202020204" pitchFamily="34" charset="0"/>
                <a:cs typeface="Arial" panose="020B0604020202020204" pitchFamily="34" charset="0"/>
              </a:rPr>
              <a:t>Enlarge the SW quadrant radius and pull back the EB lanes in order to accommodate a channelizing island to shorten the proposed 140’ pedestrian crosswalk. Such a long crosswalk is </a:t>
            </a:r>
            <a:r>
              <a:rPr lang="en-US" sz="2800" dirty="0">
                <a:solidFill>
                  <a:srgbClr val="FF0000"/>
                </a:solidFill>
                <a:latin typeface="Arial" panose="020B0604020202020204" pitchFamily="34" charset="0"/>
                <a:cs typeface="Arial" panose="020B0604020202020204" pitchFamily="34" charset="0"/>
              </a:rPr>
              <a:t>undesirable</a:t>
            </a:r>
            <a:r>
              <a:rPr lang="en-US" sz="2800" dirty="0">
                <a:solidFill>
                  <a:schemeClr val="tx1"/>
                </a:solidFill>
                <a:latin typeface="Arial" panose="020B0604020202020204" pitchFamily="34" charset="0"/>
                <a:cs typeface="Arial" panose="020B0604020202020204" pitchFamily="34" charset="0"/>
              </a:rPr>
              <a:t> in terms of pedestrian </a:t>
            </a:r>
            <a:r>
              <a:rPr lang="en-US" sz="2800" dirty="0">
                <a:solidFill>
                  <a:srgbClr val="FF0000"/>
                </a:solidFill>
                <a:latin typeface="Arial" panose="020B0604020202020204" pitchFamily="34" charset="0"/>
                <a:cs typeface="Arial" panose="020B0604020202020204" pitchFamily="34" charset="0"/>
              </a:rPr>
              <a:t>safety</a:t>
            </a:r>
            <a:r>
              <a:rPr lang="en-US" sz="2800" dirty="0">
                <a:solidFill>
                  <a:schemeClr val="tx1"/>
                </a:solidFill>
                <a:latin typeface="Arial" panose="020B0604020202020204" pitchFamily="34" charset="0"/>
                <a:cs typeface="Arial" panose="020B0604020202020204" pitchFamily="34" charset="0"/>
              </a:rPr>
              <a:t>, and in terms of operations as it would result in very long side street phasing.</a:t>
            </a:r>
          </a:p>
          <a:p>
            <a:pPr marL="0" lvl="0" indent="0" algn="l">
              <a:buNone/>
            </a:pPr>
            <a:endParaRPr lang="en-US" sz="28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Don’t say the crosswalk is unsafe or undesirable. If we don’t change the plans, we have given a lawyer proof that we knew this crosswalk was unsafe.</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Delete references to safety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1569829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680299"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endParaRPr lang="en-US" sz="4000" dirty="0"/>
          </a:p>
        </p:txBody>
      </p:sp>
      <p:sp>
        <p:nvSpPr>
          <p:cNvPr id="22" name="Content Placeholder 21"/>
          <p:cNvSpPr>
            <a:spLocks noGrp="1"/>
          </p:cNvSpPr>
          <p:nvPr>
            <p:ph sz="half" idx="1"/>
          </p:nvPr>
        </p:nvSpPr>
        <p:spPr>
          <a:xfrm>
            <a:off x="651565" y="2556768"/>
            <a:ext cx="10204572" cy="4204249"/>
          </a:xfrm>
        </p:spPr>
        <p:txBody>
          <a:bodyPr/>
          <a:lstStyle/>
          <a:p>
            <a:pPr marL="800100" lvl="1" indent="-342900">
              <a:buFont typeface="Wingdings" panose="05000000000000000000" pitchFamily="2" charset="2"/>
              <a:buChar char="§"/>
            </a:pPr>
            <a:r>
              <a:rPr lang="en-US" sz="2800" dirty="0">
                <a:solidFill>
                  <a:srgbClr val="00B050"/>
                </a:solidFill>
                <a:latin typeface="Arial" panose="020B0604020202020204" pitchFamily="34" charset="0"/>
                <a:cs typeface="Arial" panose="020B0604020202020204" pitchFamily="34" charset="0"/>
              </a:rPr>
              <a:t>Enlarge the SW quadrant radius and pull back the EB lanes in order to accommodate a channelizing island to shorten the proposed 140’ pedestrian crosswalk. The shorter crosswalk is more desirable, and would result in shorter side street phasing.</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42018125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735717"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District Construction recommends 7 digit Pay Items be added to all Pay Items. </a:t>
            </a:r>
          </a:p>
          <a:p>
            <a:pPr marL="0" lvl="0" indent="0" algn="l">
              <a:buNone/>
            </a:pPr>
            <a:r>
              <a:rPr lang="en-US" dirty="0">
                <a:solidFill>
                  <a:schemeClr val="tx1"/>
                </a:solidFill>
                <a:latin typeface="Arial" panose="020B0604020202020204" pitchFamily="34" charset="0"/>
                <a:cs typeface="Arial" panose="020B0604020202020204" pitchFamily="34" charset="0"/>
              </a:rPr>
              <a:t>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255975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735717"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District Construction </a:t>
            </a:r>
            <a:r>
              <a:rPr lang="en-US" sz="3200" dirty="0">
                <a:solidFill>
                  <a:srgbClr val="FFC000"/>
                </a:solidFill>
                <a:latin typeface="Arial" panose="020B0604020202020204" pitchFamily="34" charset="0"/>
                <a:cs typeface="Arial" panose="020B0604020202020204" pitchFamily="34" charset="0"/>
              </a:rPr>
              <a:t>recommends</a:t>
            </a:r>
            <a:r>
              <a:rPr lang="en-US" sz="3200" dirty="0">
                <a:solidFill>
                  <a:schemeClr val="tx1"/>
                </a:solidFill>
                <a:latin typeface="Arial" panose="020B0604020202020204" pitchFamily="34" charset="0"/>
                <a:cs typeface="Arial" panose="020B0604020202020204" pitchFamily="34" charset="0"/>
              </a:rPr>
              <a:t> 7 digit Pay Items be added to all Pay Items. </a:t>
            </a:r>
          </a:p>
          <a:p>
            <a:pPr marL="0" lvl="0" indent="0" algn="l">
              <a:buNone/>
            </a:pPr>
            <a:r>
              <a:rPr lang="en-US" dirty="0">
                <a:solidFill>
                  <a:schemeClr val="tx1"/>
                </a:solidFill>
                <a:latin typeface="Arial" panose="020B0604020202020204" pitchFamily="34" charset="0"/>
                <a:cs typeface="Arial" panose="020B0604020202020204" pitchFamily="34" charset="0"/>
              </a:rPr>
              <a:t>  </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No reasons given. When asking for something above and beyond what is required, you need to sell it. And “recommends” is left up to the designer. Would you do the extra work?</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889481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735717"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marL="914400" lvl="1" indent="-457200">
              <a:buFont typeface="Arial" panose="020B0604020202020204" pitchFamily="34" charset="0"/>
              <a:buChar char="•"/>
            </a:pPr>
            <a:r>
              <a:rPr lang="en-US" sz="3200" dirty="0">
                <a:solidFill>
                  <a:srgbClr val="00B050"/>
                </a:solidFill>
                <a:latin typeface="Arial" panose="020B0604020202020204" pitchFamily="34" charset="0"/>
                <a:cs typeface="Arial" panose="020B0604020202020204" pitchFamily="34" charset="0"/>
              </a:rPr>
              <a:t>District Construction requests that 7 digit Pay Items be added to all items in the SOQ to make it easier to determine if all required items have been accounted for in AASHTOWare.</a:t>
            </a:r>
          </a:p>
          <a:p>
            <a:pPr marL="0" lvl="0" indent="0" algn="l">
              <a:buNone/>
            </a:pPr>
            <a:r>
              <a:rPr lang="en-US" dirty="0">
                <a:solidFill>
                  <a:schemeClr val="tx1"/>
                </a:solidFill>
                <a:latin typeface="Arial" panose="020B0604020202020204" pitchFamily="34" charset="0"/>
                <a:cs typeface="Arial" panose="020B0604020202020204" pitchFamily="34" charset="0"/>
              </a:rPr>
              <a:t>  </a:t>
            </a:r>
          </a:p>
          <a:p>
            <a:pPr marL="457200" lvl="1" indent="0">
              <a:buNone/>
            </a:pPr>
            <a:endParaRPr lang="en-US"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069553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Ensure that all traffic signal equipment is shown within the right-of-way. </a:t>
            </a:r>
          </a:p>
          <a:p>
            <a:pPr marL="0" lvl="0" indent="0" algn="l">
              <a:buNone/>
            </a:pPr>
            <a:endParaRPr lang="en-US"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783626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800" dirty="0">
                <a:latin typeface="Arial" panose="020B0604020202020204" pitchFamily="34" charset="0"/>
                <a:cs typeface="Arial" panose="020B0604020202020204" pitchFamily="34" charset="0"/>
              </a:rPr>
              <a:t>WRITING GREAT COMMENTS</a:t>
            </a:r>
          </a:p>
        </p:txBody>
      </p:sp>
      <p:sp>
        <p:nvSpPr>
          <p:cNvPr id="22" name="Content Placeholder 21"/>
          <p:cNvSpPr>
            <a:spLocks noGrp="1"/>
          </p:cNvSpPr>
          <p:nvPr>
            <p:ph sz="half" idx="1"/>
          </p:nvPr>
        </p:nvSpPr>
        <p:spPr>
          <a:xfrm>
            <a:off x="651565" y="2299318"/>
            <a:ext cx="10204572" cy="4461700"/>
          </a:xfrm>
        </p:spPr>
        <p:txBody>
          <a:bodyPr/>
          <a:lstStyle/>
          <a:p>
            <a:pPr algn="l"/>
            <a:r>
              <a:rPr lang="en-US" sz="3200" dirty="0">
                <a:solidFill>
                  <a:srgbClr val="000000"/>
                </a:solidFill>
                <a:latin typeface="Arial" panose="020B0604020202020204" pitchFamily="34" charset="0"/>
                <a:cs typeface="Arial" panose="020B0604020202020204" pitchFamily="34" charset="0"/>
              </a:rPr>
              <a:t>Think about how the Designer will respond to the comment </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Did you provide enough details?</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Did you give reasons why something should be done?</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Did you refer to a policy, standard or guideline?</a:t>
            </a:r>
          </a:p>
          <a:p>
            <a:pPr marL="457200" lvl="1" indent="0">
              <a:buNone/>
            </a:pPr>
            <a:endParaRPr lang="en-US" dirty="0">
              <a:solidFill>
                <a:srgbClr val="000000"/>
              </a:solidFill>
            </a:endParaRPr>
          </a:p>
          <a:p>
            <a:pPr algn="l"/>
            <a:r>
              <a:rPr lang="en-US" sz="3200" dirty="0">
                <a:solidFill>
                  <a:srgbClr val="000000"/>
                </a:solidFill>
                <a:latin typeface="Arial" panose="020B0604020202020204" pitchFamily="34" charset="0"/>
                <a:cs typeface="Arial" panose="020B0604020202020204" pitchFamily="34" charset="0"/>
              </a:rPr>
              <a:t>Think about how the person reviewing the response would know that was a valid response</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Without the details in the comment, it’s hard to backcheck the response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0193234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Ensure that all traffic signal equipment is shown within the right-of-way. </a:t>
            </a:r>
          </a:p>
          <a:p>
            <a:pPr marL="0" lvl="0" indent="0" algn="l">
              <a:buNone/>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Is there something that’s not? If so, state where. If not, why put this comment in the report? We don’t have a comment saying all walls, pipe, signs, etc., should be within the ROW.</a:t>
            </a:r>
          </a:p>
          <a:p>
            <a:pPr marL="457200" lvl="1" indent="0">
              <a:buNone/>
            </a:pPr>
            <a:endParaRPr lang="en-US" dirty="0">
              <a:solidFill>
                <a:schemeClr val="tx1"/>
              </a:solidFill>
              <a:latin typeface="Arial" panose="020B0604020202020204" pitchFamily="34" charset="0"/>
              <a:cs typeface="Arial" panose="020B060402020202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2319090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63426"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rgbClr val="00B050"/>
                </a:solidFill>
                <a:latin typeface="Arial" panose="020B0604020202020204" pitchFamily="34" charset="0"/>
                <a:cs typeface="Arial" panose="020B0604020202020204" pitchFamily="34" charset="0"/>
              </a:rPr>
              <a:t>Ensure that all traffic signal equipment is shown within the right-of-way. For example, the cabinet located at STA 115+75 LT is off the right-of-way.</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078538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08008"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Further discussion needs to be had on the possibility of improving the staging plans. </a:t>
            </a:r>
          </a:p>
        </p:txBody>
      </p:sp>
    </p:spTree>
    <p:extLst>
      <p:ext uri="{BB962C8B-B14F-4D97-AF65-F5344CB8AC3E}">
        <p14:creationId xmlns:p14="http://schemas.microsoft.com/office/powerpoint/2010/main" val="3488024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08008"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rgbClr val="FF0000"/>
                </a:solidFill>
                <a:latin typeface="Arial" panose="020B0604020202020204" pitchFamily="34" charset="0"/>
                <a:cs typeface="Arial" panose="020B0604020202020204" pitchFamily="34" charset="0"/>
              </a:rPr>
              <a:t>Further discussion </a:t>
            </a:r>
            <a:r>
              <a:rPr lang="en-US" sz="3200" dirty="0">
                <a:solidFill>
                  <a:schemeClr val="tx1"/>
                </a:solidFill>
                <a:latin typeface="Arial" panose="020B0604020202020204" pitchFamily="34" charset="0"/>
                <a:cs typeface="Arial" panose="020B0604020202020204" pitchFamily="34" charset="0"/>
              </a:rPr>
              <a:t>needs to be had on the </a:t>
            </a:r>
            <a:r>
              <a:rPr lang="en-US" sz="3200" dirty="0">
                <a:solidFill>
                  <a:srgbClr val="FF0000"/>
                </a:solidFill>
                <a:latin typeface="Arial" panose="020B0604020202020204" pitchFamily="34" charset="0"/>
                <a:cs typeface="Arial" panose="020B0604020202020204" pitchFamily="34" charset="0"/>
              </a:rPr>
              <a:t>possibility</a:t>
            </a:r>
            <a:r>
              <a:rPr lang="en-US" sz="3200" dirty="0">
                <a:solidFill>
                  <a:schemeClr val="tx1"/>
                </a:solidFill>
                <a:latin typeface="Arial" panose="020B0604020202020204" pitchFamily="34" charset="0"/>
                <a:cs typeface="Arial" panose="020B0604020202020204" pitchFamily="34" charset="0"/>
              </a:rPr>
              <a:t> of </a:t>
            </a:r>
            <a:r>
              <a:rPr lang="en-US" sz="3200" dirty="0">
                <a:solidFill>
                  <a:srgbClr val="FF0000"/>
                </a:solidFill>
                <a:latin typeface="Arial" panose="020B0604020202020204" pitchFamily="34" charset="0"/>
                <a:cs typeface="Arial" panose="020B0604020202020204" pitchFamily="34" charset="0"/>
              </a:rPr>
              <a:t>improving</a:t>
            </a:r>
            <a:r>
              <a:rPr lang="en-US" sz="3200" dirty="0">
                <a:solidFill>
                  <a:schemeClr val="tx1"/>
                </a:solidFill>
                <a:latin typeface="Arial" panose="020B0604020202020204" pitchFamily="34" charset="0"/>
                <a:cs typeface="Arial" panose="020B0604020202020204" pitchFamily="34" charset="0"/>
              </a:rPr>
              <a:t> the staging plans. </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How would you respond to this?</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How would someone reading the report know what was wrong?</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What are the issues to be improved?</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How do you backcheck this?</a:t>
            </a:r>
          </a:p>
          <a:p>
            <a:pPr algn="l"/>
            <a:r>
              <a:rPr lang="en-US" sz="2800" dirty="0">
                <a:solidFill>
                  <a:schemeClr val="tx1"/>
                </a:solidFill>
                <a:latin typeface="Arial" panose="020B0604020202020204" pitchFamily="34" charset="0"/>
                <a:cs typeface="Arial" panose="020B0604020202020204" pitchFamily="34" charset="0"/>
              </a:rPr>
              <a:t>When a comment makes you ask a lot of questions, you know the Designer is going to be asking questions, too!</a:t>
            </a:r>
            <a:endParaRPr lang="en-US" sz="2800" b="0" i="0" u="none" strike="noStrike" baseline="0" dirty="0">
              <a:solidFill>
                <a:srgbClr val="373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90085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77280"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marL="800100" lvl="1" indent="-342900">
              <a:buFont typeface="Wingdings" panose="05000000000000000000" pitchFamily="2" charset="2"/>
              <a:buChar char="§"/>
            </a:pPr>
            <a:r>
              <a:rPr lang="en-US" sz="2800" dirty="0">
                <a:solidFill>
                  <a:srgbClr val="00B050"/>
                </a:solidFill>
                <a:latin typeface="Arial" panose="020B0604020202020204" pitchFamily="34" charset="0"/>
                <a:cs typeface="Arial" panose="020B0604020202020204" pitchFamily="34" charset="0"/>
              </a:rPr>
              <a:t>The staging plans should be improved by:</a:t>
            </a:r>
          </a:p>
          <a:p>
            <a:pPr marL="1257300" lvl="2" indent="-342900">
              <a:buFont typeface="Wingdings" panose="05000000000000000000" pitchFamily="2" charset="2"/>
              <a:buChar char="Ø"/>
            </a:pPr>
            <a:r>
              <a:rPr lang="en-US" sz="2200" dirty="0">
                <a:solidFill>
                  <a:srgbClr val="00B050"/>
                </a:solidFill>
                <a:latin typeface="Arial" panose="020B0604020202020204" pitchFamily="34" charset="0"/>
                <a:cs typeface="Arial" panose="020B0604020202020204" pitchFamily="34" charset="0"/>
              </a:rPr>
              <a:t>Moving all side road detours to Stage 2</a:t>
            </a:r>
          </a:p>
          <a:p>
            <a:pPr marL="1257300" lvl="2" indent="-342900">
              <a:buFont typeface="Wingdings" panose="05000000000000000000" pitchFamily="2" charset="2"/>
              <a:buChar char="Ø"/>
            </a:pPr>
            <a:r>
              <a:rPr lang="en-US" sz="2200" dirty="0">
                <a:solidFill>
                  <a:srgbClr val="00B050"/>
                </a:solidFill>
                <a:latin typeface="Arial" panose="020B0604020202020204" pitchFamily="34" charset="0"/>
                <a:cs typeface="Arial" panose="020B0604020202020204" pitchFamily="34" charset="0"/>
              </a:rPr>
              <a:t>Using temporary pavement for the shift at Sta 270+00</a:t>
            </a:r>
          </a:p>
          <a:p>
            <a:pPr marL="1257300" lvl="2" indent="-342900">
              <a:buFont typeface="Wingdings" panose="05000000000000000000" pitchFamily="2" charset="2"/>
              <a:buChar char="Ø"/>
            </a:pPr>
            <a:r>
              <a:rPr lang="en-US" sz="2200" dirty="0">
                <a:solidFill>
                  <a:srgbClr val="00B050"/>
                </a:solidFill>
                <a:latin typeface="Arial" panose="020B0604020202020204" pitchFamily="34" charset="0"/>
                <a:cs typeface="Arial" panose="020B0604020202020204" pitchFamily="34" charset="0"/>
              </a:rPr>
              <a:t>Adding a final stage for surface course and striping</a:t>
            </a:r>
          </a:p>
          <a:p>
            <a:pPr lvl="1"/>
            <a:r>
              <a:rPr lang="en-US" dirty="0">
                <a:solidFill>
                  <a:srgbClr val="00B050"/>
                </a:solidFill>
                <a:latin typeface="Arial" panose="020B0604020202020204" pitchFamily="34" charset="0"/>
                <a:cs typeface="Arial" panose="020B0604020202020204" pitchFamily="34" charset="0"/>
              </a:rPr>
              <a:t>This would minimize disruption during Stage 1, and allow for better traffic flow.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2006685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4" y="1042442"/>
            <a:ext cx="10791135"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614198" cy="4029939"/>
          </a:xfrm>
        </p:spPr>
        <p:txBody>
          <a:bodyPr/>
          <a:lstStyle/>
          <a:p>
            <a:pPr lvl="0" algn="l"/>
            <a:r>
              <a:rPr lang="en-US" sz="3600" dirty="0">
                <a:solidFill>
                  <a:schemeClr val="tx1"/>
                </a:solidFill>
                <a:latin typeface="Arial" panose="020B0604020202020204" pitchFamily="34" charset="0"/>
                <a:cs typeface="Arial" panose="020B0604020202020204" pitchFamily="34" charset="0"/>
              </a:rPr>
              <a:t>Verify how quantity was obtained for flowable fill. </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State if it appears to be too high or too low. Just add another sentence.</a:t>
            </a:r>
          </a:p>
          <a:p>
            <a:pPr marL="800100" lvl="1" indent="-342900">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Verify how quantity was obtained for flowable fill. It appears to be too high.</a:t>
            </a:r>
          </a:p>
          <a:p>
            <a:pPr marL="800100" lvl="1" indent="-342900">
              <a:buFont typeface="Wingdings" panose="05000000000000000000" pitchFamily="2" charset="2"/>
              <a:buChar char="§"/>
            </a:pPr>
            <a:endParaRPr lang="en-US" dirty="0">
              <a:solidFill>
                <a:srgbClr val="00B050"/>
              </a:solidFill>
              <a:latin typeface="Arial" panose="020B0604020202020204" pitchFamily="34" charset="0"/>
              <a:cs typeface="Arial" panose="020B0604020202020204" pitchFamily="34" charset="0"/>
            </a:endParaRPr>
          </a:p>
          <a:p>
            <a:pPr lvl="0" algn="l"/>
            <a:r>
              <a:rPr lang="en-US" sz="3600" dirty="0">
                <a:solidFill>
                  <a:schemeClr val="tx1"/>
                </a:solidFill>
                <a:latin typeface="Arial" panose="020B0604020202020204" pitchFamily="34" charset="0"/>
                <a:cs typeface="Arial" panose="020B0604020202020204" pitchFamily="34" charset="0"/>
              </a:rPr>
              <a:t>Increase Foundation Backfill quantity to 100 CY.</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Why? Give a reason. Is more specified in the soil survey? Is this request based on past experience with other projects in this area?</a:t>
            </a:r>
          </a:p>
          <a:p>
            <a:pPr marL="800100" lvl="1" indent="-342900">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In accordance with the soil survey, increase Foundation Backfill quantity to 100 CY.</a:t>
            </a:r>
          </a:p>
          <a:p>
            <a:pPr marL="800100" lvl="1" indent="-342900">
              <a:buFont typeface="Wingdings" panose="05000000000000000000" pitchFamily="2" charset="2"/>
              <a:buChar char="§"/>
            </a:pPr>
            <a:endParaRPr lang="en-US" dirty="0">
              <a:solidFill>
                <a:schemeClr val="tx1"/>
              </a:solidFill>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6800505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777280" cy="1042904"/>
          </a:xfrm>
        </p:spPr>
        <p:txBody>
          <a:bodyPr>
            <a:noAutofit/>
          </a:bodyPr>
          <a:lstStyle/>
          <a:p>
            <a:pPr algn="ctr"/>
            <a:r>
              <a:rPr lang="en-US" sz="4000" dirty="0">
                <a:latin typeface="Arial" panose="020B0604020202020204" pitchFamily="34" charset="0"/>
                <a:cs typeface="Arial" panose="020B0604020202020204" pitchFamily="34" charset="0"/>
              </a:rPr>
              <a:t>TAKE A BAD COMMENT &amp; MAKE IT GREAT</a:t>
            </a:r>
          </a:p>
        </p:txBody>
      </p:sp>
      <p:sp>
        <p:nvSpPr>
          <p:cNvPr id="22" name="Content Placeholder 21"/>
          <p:cNvSpPr>
            <a:spLocks noGrp="1"/>
          </p:cNvSpPr>
          <p:nvPr>
            <p:ph sz="half" idx="1"/>
          </p:nvPr>
        </p:nvSpPr>
        <p:spPr>
          <a:xfrm>
            <a:off x="651565" y="2731078"/>
            <a:ext cx="10204572" cy="4029939"/>
          </a:xfrm>
        </p:spPr>
        <p:txBody>
          <a:bodyPr/>
          <a:lstStyle/>
          <a:p>
            <a:pPr lvl="0" algn="l"/>
            <a:r>
              <a:rPr lang="en-US" sz="3200" dirty="0">
                <a:solidFill>
                  <a:schemeClr val="tx1"/>
                </a:solidFill>
                <a:latin typeface="Arial" panose="020B0604020202020204" pitchFamily="34" charset="0"/>
                <a:cs typeface="Arial" panose="020B0604020202020204" pitchFamily="34" charset="0"/>
              </a:rPr>
              <a:t>The southeast quadrant needs to stripe out radius.</a:t>
            </a:r>
          </a:p>
          <a:p>
            <a:pPr marL="0" lvl="0" indent="0" algn="l">
              <a:buNone/>
            </a:pPr>
            <a:r>
              <a:rPr lang="en-US" sz="3200" dirty="0">
                <a:solidFill>
                  <a:schemeClr val="tx1"/>
                </a:solidFill>
                <a:latin typeface="Arial" panose="020B0604020202020204" pitchFamily="34" charset="0"/>
                <a:cs typeface="Arial" panose="020B0604020202020204" pitchFamily="34" charset="0"/>
              </a:rPr>
              <a:t> </a:t>
            </a:r>
          </a:p>
          <a:p>
            <a:pPr marL="800100" lvl="1" indent="-342900">
              <a:buFont typeface="Wingdings" panose="05000000000000000000" pitchFamily="2" charset="2"/>
              <a:buChar char="§"/>
            </a:pPr>
            <a:r>
              <a:rPr lang="en-US" dirty="0">
                <a:solidFill>
                  <a:schemeClr val="tx1"/>
                </a:solidFill>
                <a:latin typeface="Arial" panose="020B0604020202020204" pitchFamily="34" charset="0"/>
                <a:cs typeface="Arial" panose="020B0604020202020204" pitchFamily="34" charset="0"/>
              </a:rPr>
              <a:t>It is not possible for a quadrant to perform striping!</a:t>
            </a:r>
          </a:p>
          <a:p>
            <a:pPr marL="800100" lvl="1" indent="-342900">
              <a:buFont typeface="Wingdings" panose="05000000000000000000" pitchFamily="2" charset="2"/>
              <a:buChar char="§"/>
            </a:pPr>
            <a:endParaRPr lang="en-US"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In the southeast quadrant, the radius should be striped out.   </a:t>
            </a:r>
          </a:p>
          <a:p>
            <a:pPr marL="457200" lvl="1" indent="0">
              <a:buNone/>
            </a:pPr>
            <a:r>
              <a:rPr lang="en-US" dirty="0">
                <a:solidFill>
                  <a:schemeClr val="tx1"/>
                </a:solidFill>
                <a:latin typeface="Arial" panose="020B0604020202020204" pitchFamily="34" charset="0"/>
                <a:cs typeface="Arial" panose="020B0604020202020204" pitchFamily="34" charset="0"/>
              </a:rPr>
              <a:t>			            OR</a:t>
            </a:r>
          </a:p>
          <a:p>
            <a:pPr marL="800100" lvl="1" indent="-342900">
              <a:buFont typeface="Wingdings" panose="05000000000000000000" pitchFamily="2" charset="2"/>
              <a:buChar char="§"/>
            </a:pPr>
            <a:r>
              <a:rPr lang="en-US" dirty="0">
                <a:solidFill>
                  <a:srgbClr val="00B050"/>
                </a:solidFill>
                <a:latin typeface="Arial" panose="020B0604020202020204" pitchFamily="34" charset="0"/>
                <a:cs typeface="Arial" panose="020B0604020202020204" pitchFamily="34" charset="0"/>
              </a:rPr>
              <a:t>The radius in the southeast quadrant should be striped out.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286800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63480"/>
            <a:ext cx="10204572" cy="878889"/>
          </a:xfrm>
        </p:spPr>
        <p:txBody>
          <a:bodyPr>
            <a:normAutofit/>
          </a:bodyPr>
          <a:lstStyle/>
          <a:p>
            <a:pPr algn="ctr"/>
            <a:r>
              <a:rPr lang="en-US" sz="4000" dirty="0">
                <a:latin typeface="Arial" panose="020B0604020202020204" pitchFamily="34" charset="0"/>
                <a:cs typeface="Arial" panose="020B0604020202020204" pitchFamily="34" charset="0"/>
              </a:rPr>
              <a:t>EXAMPLES OF GREAT COMMENTS</a:t>
            </a:r>
          </a:p>
        </p:txBody>
      </p:sp>
      <p:sp>
        <p:nvSpPr>
          <p:cNvPr id="22" name="Content Placeholder 21"/>
          <p:cNvSpPr>
            <a:spLocks noGrp="1"/>
          </p:cNvSpPr>
          <p:nvPr>
            <p:ph sz="half" idx="1"/>
          </p:nvPr>
        </p:nvSpPr>
        <p:spPr>
          <a:xfrm>
            <a:off x="651565" y="1846556"/>
            <a:ext cx="10204572" cy="4914462"/>
          </a:xfrm>
        </p:spPr>
        <p:txBody>
          <a:bodyPr/>
          <a:lstStyle/>
          <a:p>
            <a:pPr algn="l"/>
            <a:r>
              <a:rPr lang="en-US" sz="2800" dirty="0">
                <a:solidFill>
                  <a:schemeClr val="tx1"/>
                </a:solidFill>
                <a:latin typeface="Arial" panose="020B0604020202020204" pitchFamily="34" charset="0"/>
                <a:cs typeface="Arial" panose="020B0604020202020204" pitchFamily="34" charset="0"/>
              </a:rPr>
              <a:t>TS 1 shows full depth pavement beginning at STA 461+00; however, full depth pavement is shown on 13-0001 beginning at STA 460+00. Respond with the correct station and revise the plans to match. </a:t>
            </a:r>
          </a:p>
          <a:p>
            <a:pPr marL="0" indent="0" algn="l">
              <a:buNone/>
            </a:pPr>
            <a:endParaRPr lang="en-US" sz="2800" dirty="0">
              <a:solidFill>
                <a:schemeClr val="tx1"/>
              </a:solidFill>
              <a:latin typeface="Arial" panose="020B0604020202020204" pitchFamily="34" charset="0"/>
              <a:cs typeface="Arial" panose="020B0604020202020204" pitchFamily="34" charset="0"/>
            </a:endParaRPr>
          </a:p>
          <a:p>
            <a:pPr algn="l"/>
            <a:r>
              <a:rPr lang="en-US" sz="2800" dirty="0">
                <a:solidFill>
                  <a:schemeClr val="tx1"/>
                </a:solidFill>
                <a:latin typeface="Arial" panose="020B0604020202020204" pitchFamily="34" charset="0"/>
                <a:cs typeface="Arial" panose="020B0604020202020204" pitchFamily="34" charset="0"/>
              </a:rPr>
              <a:t>Coordinate with District Traffic Operations to determine which existing turn lanes should be maintained during construction. For example, Stage 1 shows 10’ center turn lane; however, subsequent stages do not. In the response, provide a list of those to be maintained.</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7816137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EXAMPLES OF GREAT COMMENTS</a:t>
            </a:r>
          </a:p>
        </p:txBody>
      </p:sp>
      <p:sp>
        <p:nvSpPr>
          <p:cNvPr id="22" name="Content Placeholder 21"/>
          <p:cNvSpPr>
            <a:spLocks noGrp="1"/>
          </p:cNvSpPr>
          <p:nvPr>
            <p:ph sz="half" idx="1"/>
          </p:nvPr>
        </p:nvSpPr>
        <p:spPr>
          <a:xfrm>
            <a:off x="651565" y="2317072"/>
            <a:ext cx="10204572" cy="4443945"/>
          </a:xfrm>
        </p:spPr>
        <p:txBody>
          <a:bodyPr/>
          <a:lstStyle/>
          <a:p>
            <a:pPr algn="l"/>
            <a:r>
              <a:rPr lang="en-US" sz="3200" dirty="0">
                <a:solidFill>
                  <a:schemeClr val="tx1"/>
                </a:solidFill>
              </a:rPr>
              <a:t>Verify where the last warranting fill is proposed in the vicinity of STA 117+75 RT. (Refer to the bottom RT of GA Standard 4000W for warranting fill height criteria.) Based off of the determined location, further verify that the required runout length of w-beam rail (in accordance with the top right of GA Standard 4000W) has been provided in advance of the warranting area. It appears that the length of w-beam provided is just shy of meeting the required runout length.</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9818549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697581"/>
          </a:xfrm>
        </p:spPr>
        <p:txBody>
          <a:bodyPr>
            <a:noAutofit/>
          </a:bodyPr>
          <a:lstStyle/>
          <a:p>
            <a:pPr algn="ctr"/>
            <a:r>
              <a:rPr lang="en-US" sz="4000" dirty="0">
                <a:latin typeface="Arial" panose="020B0604020202020204" pitchFamily="34" charset="0"/>
                <a:cs typeface="Arial" panose="020B0604020202020204" pitchFamily="34" charset="0"/>
              </a:rPr>
              <a:t>EXAMPLES OF GREAT COMMENTS</a:t>
            </a:r>
          </a:p>
        </p:txBody>
      </p:sp>
      <p:sp>
        <p:nvSpPr>
          <p:cNvPr id="22" name="Content Placeholder 21"/>
          <p:cNvSpPr>
            <a:spLocks noGrp="1"/>
          </p:cNvSpPr>
          <p:nvPr>
            <p:ph sz="half" idx="1"/>
          </p:nvPr>
        </p:nvSpPr>
        <p:spPr>
          <a:xfrm>
            <a:off x="651565" y="2085346"/>
            <a:ext cx="10204572" cy="4675671"/>
          </a:xfrm>
        </p:spPr>
        <p:txBody>
          <a:bodyPr/>
          <a:lstStyle/>
          <a:p>
            <a:pPr algn="l"/>
            <a:r>
              <a:rPr lang="en-US" sz="2800" dirty="0">
                <a:solidFill>
                  <a:schemeClr val="tx1"/>
                </a:solidFill>
                <a:latin typeface="Arial" panose="020B0604020202020204" pitchFamily="34" charset="0"/>
                <a:cs typeface="Arial" panose="020B0604020202020204" pitchFamily="34" charset="0"/>
              </a:rPr>
              <a:t>The tops of catch basins in radius returns have a tendency to collapse when impacted by truck turning movements. Use a </a:t>
            </a:r>
            <a:r>
              <a:rPr lang="en-US" sz="2800" dirty="0" err="1">
                <a:solidFill>
                  <a:schemeClr val="tx1"/>
                </a:solidFill>
                <a:latin typeface="Arial" panose="020B0604020202020204" pitchFamily="34" charset="0"/>
                <a:cs typeface="Arial" panose="020B0604020202020204" pitchFamily="34" charset="0"/>
              </a:rPr>
              <a:t>GaStd</a:t>
            </a:r>
            <a:r>
              <a:rPr lang="en-US" sz="2800" dirty="0">
                <a:solidFill>
                  <a:schemeClr val="tx1"/>
                </a:solidFill>
                <a:latin typeface="Arial" panose="020B0604020202020204" pitchFamily="34" charset="0"/>
                <a:cs typeface="Arial" panose="020B0604020202020204" pitchFamily="34" charset="0"/>
              </a:rPr>
              <a:t> 1019B TP V-1 Drop inlet in proposed radius returns. For example, see Drawing 13-0001 Str A-0.2A.</a:t>
            </a:r>
          </a:p>
          <a:p>
            <a:pPr marL="0" indent="0" algn="l">
              <a:buNone/>
            </a:pPr>
            <a:endParaRPr lang="en-US" sz="2800" dirty="0">
              <a:solidFill>
                <a:schemeClr val="tx1"/>
              </a:solidFill>
              <a:latin typeface="Arial" panose="020B0604020202020204" pitchFamily="34" charset="0"/>
              <a:cs typeface="Arial" panose="020B0604020202020204" pitchFamily="34" charset="0"/>
            </a:endParaRPr>
          </a:p>
          <a:p>
            <a:pPr algn="l"/>
            <a:r>
              <a:rPr lang="en-US" sz="2800" dirty="0">
                <a:solidFill>
                  <a:schemeClr val="tx1"/>
                </a:solidFill>
                <a:latin typeface="Arial" panose="020B0604020202020204" pitchFamily="34" charset="0"/>
                <a:cs typeface="Arial" panose="020B0604020202020204" pitchFamily="34" charset="0"/>
              </a:rPr>
              <a:t>Do not use </a:t>
            </a:r>
            <a:r>
              <a:rPr lang="en-US" sz="2800" dirty="0" err="1">
                <a:solidFill>
                  <a:schemeClr val="tx1"/>
                </a:solidFill>
                <a:latin typeface="Arial" panose="020B0604020202020204" pitchFamily="34" charset="0"/>
                <a:cs typeface="Arial" panose="020B0604020202020204" pitchFamily="34" charset="0"/>
              </a:rPr>
              <a:t>GaStd</a:t>
            </a:r>
            <a:r>
              <a:rPr lang="en-US" sz="2800" dirty="0">
                <a:solidFill>
                  <a:schemeClr val="tx1"/>
                </a:solidFill>
                <a:latin typeface="Arial" panose="020B0604020202020204" pitchFamily="34" charset="0"/>
                <a:cs typeface="Arial" panose="020B0604020202020204" pitchFamily="34" charset="0"/>
              </a:rPr>
              <a:t> 9031U Junction boxes as they do not provide access to pipes. Recommend using </a:t>
            </a:r>
            <a:r>
              <a:rPr lang="en-US" sz="2800" dirty="0" err="1">
                <a:solidFill>
                  <a:schemeClr val="tx1"/>
                </a:solidFill>
                <a:latin typeface="Arial" panose="020B0604020202020204" pitchFamily="34" charset="0"/>
                <a:cs typeface="Arial" panose="020B0604020202020204" pitchFamily="34" charset="0"/>
              </a:rPr>
              <a:t>GaStd</a:t>
            </a:r>
            <a:r>
              <a:rPr lang="en-US" sz="2800" dirty="0">
                <a:solidFill>
                  <a:schemeClr val="tx1"/>
                </a:solidFill>
                <a:latin typeface="Arial" panose="020B0604020202020204" pitchFamily="34" charset="0"/>
                <a:cs typeface="Arial" panose="020B0604020202020204" pitchFamily="34" charset="0"/>
              </a:rPr>
              <a:t> 1019B TP V-1 Drop inlets or </a:t>
            </a:r>
            <a:r>
              <a:rPr lang="en-US" sz="2800" dirty="0" err="1">
                <a:solidFill>
                  <a:schemeClr val="tx1"/>
                </a:solidFill>
                <a:latin typeface="Arial" panose="020B0604020202020204" pitchFamily="34" charset="0"/>
                <a:cs typeface="Arial" panose="020B0604020202020204" pitchFamily="34" charset="0"/>
              </a:rPr>
              <a:t>GaStd</a:t>
            </a:r>
            <a:r>
              <a:rPr lang="en-US" sz="2800" dirty="0">
                <a:solidFill>
                  <a:schemeClr val="tx1"/>
                </a:solidFill>
                <a:latin typeface="Arial" panose="020B0604020202020204" pitchFamily="34" charset="0"/>
                <a:cs typeface="Arial" panose="020B0604020202020204" pitchFamily="34" charset="0"/>
              </a:rPr>
              <a:t> 1011A Manholes. See Drawing 22-0007 comment regarding Str R-8 for additional information.</a:t>
            </a:r>
          </a:p>
          <a:p>
            <a:pPr marL="0" indent="0" algn="l">
              <a:buNone/>
            </a:pPr>
            <a:endParaRPr lang="en-US" sz="16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538589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800" dirty="0">
                <a:latin typeface="Arial" panose="020B0604020202020204" pitchFamily="34" charset="0"/>
                <a:cs typeface="Arial" panose="020B0604020202020204" pitchFamily="34" charset="0"/>
              </a:rPr>
              <a:t>WRITING GREAT COMMENTS</a:t>
            </a:r>
            <a:endParaRPr lang="en-US" sz="4800" dirty="0"/>
          </a:p>
        </p:txBody>
      </p:sp>
      <p:sp>
        <p:nvSpPr>
          <p:cNvPr id="22" name="Content Placeholder 21"/>
          <p:cNvSpPr>
            <a:spLocks noGrp="1"/>
          </p:cNvSpPr>
          <p:nvPr>
            <p:ph sz="half" idx="1"/>
          </p:nvPr>
        </p:nvSpPr>
        <p:spPr>
          <a:xfrm>
            <a:off x="651565" y="2432482"/>
            <a:ext cx="10204572" cy="4328535"/>
          </a:xfrm>
        </p:spPr>
        <p:txBody>
          <a:bodyPr/>
          <a:lstStyle/>
          <a:p>
            <a:pPr algn="l"/>
            <a:r>
              <a:rPr lang="en-US" sz="3200" dirty="0">
                <a:solidFill>
                  <a:srgbClr val="000000"/>
                </a:solidFill>
                <a:latin typeface="Arial" panose="020B0604020202020204" pitchFamily="34" charset="0"/>
                <a:cs typeface="Arial" panose="020B0604020202020204" pitchFamily="34" charset="0"/>
              </a:rPr>
              <a:t>Be descriptive</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LT or RT, existing or proposed</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The proposed catch basin at STA 50+00 LT…</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The note in the upper left hand corner of Drawing 15-0007…</a:t>
            </a:r>
          </a:p>
          <a:p>
            <a:pPr marL="1257300" lvl="2" indent="-342900">
              <a:buFont typeface="Wingdings" panose="05000000000000000000" pitchFamily="2" charset="2"/>
              <a:buChar char="Ø"/>
            </a:pPr>
            <a:endParaRPr lang="en-US" dirty="0">
              <a:solidFill>
                <a:srgbClr val="000000"/>
              </a:solidFill>
              <a:latin typeface="Arial" panose="020B0604020202020204" pitchFamily="34" charset="0"/>
              <a:cs typeface="Arial" panose="020B0604020202020204" pitchFamily="34" charset="0"/>
            </a:endParaRPr>
          </a:p>
          <a:p>
            <a:pPr algn="l"/>
            <a:r>
              <a:rPr lang="en-US" sz="3200" dirty="0">
                <a:solidFill>
                  <a:srgbClr val="000000"/>
                </a:solidFill>
                <a:latin typeface="Arial" panose="020B0604020202020204" pitchFamily="34" charset="0"/>
                <a:cs typeface="Arial" panose="020B0604020202020204" pitchFamily="34" charset="0"/>
              </a:rPr>
              <a:t>Present information clearly</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State facts first, then the problem, then give the Designer an action to complete</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The proposed catch basin is shown at STA 50+00 LT on Drawing 13-0003 and at STA 50+75 LT on Drawing 22-0003. State which is correct in your response and revise the plans accordingly.</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6713639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EXAMPLES OF GREAT COMMENTS</a:t>
            </a: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Per GDOT PPG, revise the paving quantities table to include paving quantities per each alignment. Currently, the table gives quantities per construction plan drawing. Instead, the mainline and each side road should be listed with totals given per alignment.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368112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EXAMPLES OF GREAT COMMENTS</a:t>
            </a:r>
          </a:p>
        </p:txBody>
      </p:sp>
      <p:sp>
        <p:nvSpPr>
          <p:cNvPr id="22" name="Content Placeholder 21"/>
          <p:cNvSpPr>
            <a:spLocks noGrp="1"/>
          </p:cNvSpPr>
          <p:nvPr>
            <p:ph sz="half" idx="1"/>
          </p:nvPr>
        </p:nvSpPr>
        <p:spPr>
          <a:xfrm>
            <a:off x="651565" y="2352584"/>
            <a:ext cx="10204572" cy="4408434"/>
          </a:xfrm>
        </p:spPr>
        <p:txBody>
          <a:bodyPr/>
          <a:lstStyle/>
          <a:p>
            <a:pPr algn="l"/>
            <a:r>
              <a:rPr lang="en-US" sz="3200" dirty="0">
                <a:solidFill>
                  <a:schemeClr val="tx1"/>
                </a:solidFill>
                <a:latin typeface="Arial" panose="020B0604020202020204" pitchFamily="34" charset="0"/>
                <a:cs typeface="Arial" panose="020B0604020202020204" pitchFamily="34" charset="0"/>
              </a:rPr>
              <a:t>Revise Type 12A terminals to ensure compliance with GA Standard 4384. Type 12A terminals must be 53 ft 1 ½ inches in length.  </a:t>
            </a:r>
          </a:p>
          <a:p>
            <a:pPr algn="l"/>
            <a:endParaRPr lang="en-US" sz="3200" dirty="0">
              <a:solidFill>
                <a:schemeClr val="tx1"/>
              </a:solidFill>
              <a:latin typeface="Arial" panose="020B0604020202020204" pitchFamily="34" charset="0"/>
              <a:cs typeface="Arial" panose="020B0604020202020204" pitchFamily="34" charset="0"/>
            </a:endParaRPr>
          </a:p>
          <a:p>
            <a:pPr algn="l"/>
            <a:r>
              <a:rPr lang="en-US" sz="3200" dirty="0">
                <a:solidFill>
                  <a:schemeClr val="tx1"/>
                </a:solidFill>
                <a:latin typeface="Arial" panose="020B0604020202020204" pitchFamily="34" charset="0"/>
                <a:cs typeface="Arial" panose="020B0604020202020204" pitchFamily="34" charset="0"/>
              </a:rPr>
              <a:t>Revise driveway profiles per Section 17-0003 of the GDOT PPG so that each profile starts with STA 0+00 at the centerline of the roadway which the drive intersects. This means the mainline PGL and travel lane cross slope, etc., will be also be illustrated.  </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50584605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1026662" cy="1042904"/>
          </a:xfrm>
        </p:spPr>
        <p:txBody>
          <a:bodyPr>
            <a:noAutofit/>
          </a:bodyPr>
          <a:lstStyle/>
          <a:p>
            <a:pPr algn="ctr"/>
            <a:r>
              <a:rPr lang="en-US" sz="4000" dirty="0">
                <a:latin typeface="Arial" panose="020B0604020202020204" pitchFamily="34" charset="0"/>
                <a:cs typeface="Arial" panose="020B0604020202020204" pitchFamily="34" charset="0"/>
              </a:rPr>
              <a:t>A GREAT WAY TO GET A GREAT RESPONSE: ASK FOR IT!</a:t>
            </a:r>
          </a:p>
        </p:txBody>
      </p:sp>
      <p:sp>
        <p:nvSpPr>
          <p:cNvPr id="22" name="Content Placeholder 21"/>
          <p:cNvSpPr>
            <a:spLocks noGrp="1"/>
          </p:cNvSpPr>
          <p:nvPr>
            <p:ph sz="half" idx="1"/>
          </p:nvPr>
        </p:nvSpPr>
        <p:spPr>
          <a:xfrm>
            <a:off x="651564" y="2731078"/>
            <a:ext cx="10481033" cy="4029939"/>
          </a:xfrm>
        </p:spPr>
        <p:txBody>
          <a:bodyPr/>
          <a:lstStyle/>
          <a:p>
            <a:pPr algn="l"/>
            <a:r>
              <a:rPr lang="en-US" sz="3200" dirty="0">
                <a:solidFill>
                  <a:schemeClr val="tx1"/>
                </a:solidFill>
                <a:latin typeface="Arial" panose="020B0604020202020204" pitchFamily="34" charset="0"/>
                <a:cs typeface="Arial" panose="020B0604020202020204" pitchFamily="34" charset="0"/>
              </a:rPr>
              <a:t>Add “explain”, “indicate” or “document” to the comment</a:t>
            </a:r>
          </a:p>
          <a:p>
            <a:pPr algn="l"/>
            <a:endParaRPr lang="en-US" sz="3200" dirty="0">
              <a:solidFill>
                <a:schemeClr val="tx1"/>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Ø"/>
            </a:pPr>
            <a:r>
              <a:rPr lang="en-US" sz="2400" dirty="0">
                <a:solidFill>
                  <a:schemeClr val="tx1"/>
                </a:solidFill>
                <a:latin typeface="Arial" panose="020B0604020202020204" pitchFamily="34" charset="0"/>
                <a:cs typeface="Arial" panose="020B0604020202020204" pitchFamily="34" charset="0"/>
              </a:rPr>
              <a:t>Please document the final decision in the response.</a:t>
            </a:r>
          </a:p>
          <a:p>
            <a:pPr marL="800100" lvl="1" indent="-342900">
              <a:buFont typeface="Wingdings" panose="05000000000000000000" pitchFamily="2" charset="2"/>
              <a:buChar char="Ø"/>
            </a:pPr>
            <a:r>
              <a:rPr lang="en-US" sz="2400" dirty="0">
                <a:solidFill>
                  <a:schemeClr val="tx1"/>
                </a:solidFill>
                <a:latin typeface="Arial" panose="020B0604020202020204" pitchFamily="34" charset="0"/>
                <a:cs typeface="Arial" panose="020B0604020202020204" pitchFamily="34" charset="0"/>
              </a:rPr>
              <a:t>In the response, explain what this is to be used for.</a:t>
            </a:r>
          </a:p>
          <a:p>
            <a:pPr marL="800100" lvl="1" indent="-342900">
              <a:buFont typeface="Wingdings" panose="05000000000000000000" pitchFamily="2" charset="2"/>
              <a:buChar char="Ø"/>
            </a:pPr>
            <a:r>
              <a:rPr lang="en-US" sz="2400" dirty="0">
                <a:solidFill>
                  <a:schemeClr val="tx1"/>
                </a:solidFill>
                <a:latin typeface="Arial" panose="020B0604020202020204" pitchFamily="34" charset="0"/>
                <a:cs typeface="Arial" panose="020B0604020202020204" pitchFamily="34" charset="0"/>
              </a:rPr>
              <a:t>In the response, indicate if….</a:t>
            </a:r>
          </a:p>
          <a:p>
            <a:pPr marL="800100" lvl="1" indent="-342900">
              <a:buFont typeface="Wingdings" panose="05000000000000000000" pitchFamily="2" charset="2"/>
              <a:buChar char="Ø"/>
            </a:pPr>
            <a:r>
              <a:rPr lang="en-US" sz="2400" dirty="0">
                <a:solidFill>
                  <a:schemeClr val="tx1"/>
                </a:solidFill>
                <a:latin typeface="Arial" panose="020B0604020202020204" pitchFamily="34" charset="0"/>
                <a:cs typeface="Arial" panose="020B0604020202020204" pitchFamily="34" charset="0"/>
              </a:rPr>
              <a:t>Indicate which is correct in the response.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4768356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1042442"/>
            <a:ext cx="10204572" cy="848502"/>
          </a:xfrm>
        </p:spPr>
        <p:txBody>
          <a:bodyPr>
            <a:noAutofit/>
          </a:bodyPr>
          <a:lstStyle/>
          <a:p>
            <a:pPr algn="ctr"/>
            <a:r>
              <a:rPr lang="en-US" sz="4000" dirty="0">
                <a:latin typeface="Arial" panose="020B0604020202020204" pitchFamily="34" charset="0"/>
                <a:cs typeface="Arial" panose="020B0604020202020204" pitchFamily="34" charset="0"/>
              </a:rPr>
              <a:t>EXAMPLES OF COMMENTS ASKING FOR EXPLANATIONS</a:t>
            </a:r>
          </a:p>
        </p:txBody>
      </p:sp>
      <p:sp>
        <p:nvSpPr>
          <p:cNvPr id="22" name="Content Placeholder 21"/>
          <p:cNvSpPr>
            <a:spLocks noGrp="1"/>
          </p:cNvSpPr>
          <p:nvPr>
            <p:ph sz="half" idx="1"/>
          </p:nvPr>
        </p:nvSpPr>
        <p:spPr>
          <a:xfrm>
            <a:off x="651565" y="2130641"/>
            <a:ext cx="10204572" cy="4630376"/>
          </a:xfrm>
        </p:spPr>
        <p:txBody>
          <a:bodyPr/>
          <a:lstStyle/>
          <a:p>
            <a:pPr marR="0" lvl="0" algn="l">
              <a:spcBef>
                <a:spcPts val="0"/>
              </a:spcBef>
              <a:spcAft>
                <a:spcPts val="0"/>
              </a:spcAft>
            </a:pPr>
            <a:r>
              <a:rPr lang="en-US" sz="2400" dirty="0">
                <a:solidFill>
                  <a:schemeClr val="tx1"/>
                </a:solidFill>
                <a:latin typeface="Arial" panose="020B0604020202020204" pitchFamily="34" charset="0"/>
                <a:cs typeface="Arial" panose="020B0604020202020204" pitchFamily="34" charset="0"/>
              </a:rPr>
              <a:t>Rockwell Road has been recently resurfaced. If the project database does not reflect this work, make the necessary corrections. In the response, state what additional work and corrections are required.  </a:t>
            </a:r>
          </a:p>
          <a:p>
            <a:pPr marL="742950" lvl="1" indent="-285750">
              <a:spcBef>
                <a:spcPts val="0"/>
              </a:spcBef>
              <a:buFont typeface="Wingdings" panose="05000000000000000000" pitchFamily="2" charset="2"/>
              <a:buChar char="§"/>
            </a:pPr>
            <a:r>
              <a:rPr lang="en-US" sz="16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We will confirm this in the field, and if needed, update the survey database and reflect the same in the corrected FFPR plans.</a:t>
            </a:r>
            <a:endParaRPr lang="en-US" sz="16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gn="l">
              <a:spcBef>
                <a:spcPts val="0"/>
              </a:spcBef>
              <a:spcAft>
                <a:spcPts val="0"/>
              </a:spcAft>
              <a:buFont typeface="Symbol" panose="05050102010706020507" pitchFamily="18" charset="2"/>
              <a:buChar char=""/>
            </a:pP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en-US" sz="2400" dirty="0">
                <a:solidFill>
                  <a:schemeClr val="tx1"/>
                </a:solidFill>
                <a:latin typeface="Arial" panose="020B0604020202020204" pitchFamily="34" charset="0"/>
                <a:cs typeface="Arial" panose="020B0604020202020204" pitchFamily="34" charset="0"/>
              </a:rPr>
              <a:t>Explain the need for installing the earth check dam at STA 109+80 LT.</a:t>
            </a:r>
          </a:p>
          <a:p>
            <a:pPr marL="742950" lvl="1" indent="-285750">
              <a:spcBef>
                <a:spcPts val="0"/>
              </a:spcBef>
              <a:buFont typeface="Wingdings" panose="05000000000000000000" pitchFamily="2" charset="2"/>
              <a:buChar char="§"/>
            </a:pPr>
            <a:r>
              <a:rPr lang="en-US" sz="1600" b="1" dirty="0">
                <a:solidFill>
                  <a:srgbClr val="00B050"/>
                </a:solidFill>
                <a:latin typeface="Arial" panose="020B0604020202020204" pitchFamily="34" charset="0"/>
                <a:ea typeface="Times New Roman" panose="02020603050405020304" pitchFamily="18" charset="0"/>
                <a:cs typeface="Arial" panose="020B0604020202020204" pitchFamily="34" charset="0"/>
              </a:rPr>
              <a:t>T</a:t>
            </a:r>
            <a:r>
              <a:rPr lang="en-US" sz="16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he permanent earth check dam at Sta. 109+80 LT is being utilized as a ditch plug to direct water into B-IN structure to maintain existing condition water flow.</a:t>
            </a:r>
          </a:p>
          <a:p>
            <a:pPr algn="l">
              <a:spcBef>
                <a:spcPts val="0"/>
              </a:spcBef>
            </a:pPr>
            <a:endParaRPr lang="en-US" sz="1400" b="1" i="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en-US" sz="2400" dirty="0">
                <a:solidFill>
                  <a:schemeClr val="tx1"/>
                </a:solidFill>
                <a:latin typeface="Arial" panose="020B0604020202020204" pitchFamily="34" charset="0"/>
                <a:cs typeface="Arial" panose="020B0604020202020204" pitchFamily="34" charset="0"/>
              </a:rPr>
              <a:t>Provide a response that documents the results of the Phase II subsurface investigation at Parcel 5 and Parcel 7. </a:t>
            </a:r>
          </a:p>
          <a:p>
            <a:pPr marL="742950" lvl="1" indent="-285750">
              <a:spcBef>
                <a:spcPts val="0"/>
              </a:spcBef>
              <a:buFont typeface="Wingdings" panose="05000000000000000000" pitchFamily="2" charset="2"/>
              <a:buChar char="§"/>
            </a:pPr>
            <a:r>
              <a:rPr lang="en-US" sz="1600" b="1" dirty="0">
                <a:solidFill>
                  <a:srgbClr val="00B050"/>
                </a:solidFill>
                <a:latin typeface="Arial" panose="020B0604020202020204" pitchFamily="34" charset="0"/>
                <a:cs typeface="Arial" panose="020B0604020202020204" pitchFamily="34" charset="0"/>
              </a:rPr>
              <a:t>Phase II investigation revealed no contamination at Site No. 5. At site No. 7, minimal soil contamination (not exceeding EPD regulatory limits) was noted at a depth of 25-feet. As such, ROW acquisition may proceed at these two sites. If USTs are encountered during construction, then it will be handled as per GDOT Standard Specifications, Section 217 – Removal of USTs. These notes will be added to the plans.</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7790347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TEST QUESTION -  FIND THE ERRORS</a:t>
            </a:r>
          </a:p>
        </p:txBody>
      </p:sp>
      <p:sp>
        <p:nvSpPr>
          <p:cNvPr id="22" name="Content Placeholder 21"/>
          <p:cNvSpPr>
            <a:spLocks noGrp="1"/>
          </p:cNvSpPr>
          <p:nvPr>
            <p:ph sz="half" idx="1"/>
          </p:nvPr>
        </p:nvSpPr>
        <p:spPr>
          <a:xfrm>
            <a:off x="651565" y="2352584"/>
            <a:ext cx="10204572" cy="4408434"/>
          </a:xfrm>
        </p:spPr>
        <p:txBody>
          <a:bodyPr/>
          <a:lstStyle/>
          <a:p>
            <a:pPr marL="0" indent="0" algn="l">
              <a:buNone/>
            </a:pPr>
            <a:r>
              <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rPr>
              <a:t>The two lane circulating roadway configuration opposite the Walmart entry does not coincide with the upstream single lane approach feeding it from Walmart. This will cause crashes if it is built this way because it creates a weaving lane change at the downstream exit to Roswell Road. The Concept Report shows the correct lane configuration for safety and capacity. See Drawing 10-0005 for comments on the Walmart entry capacity deficiency at opening day. A single lane entry will congest immediately. Recommend to revise the Walmart entry to two lanes.</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41376858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TEST</a:t>
            </a:r>
            <a:r>
              <a:rPr lang="en-US" sz="4800" dirty="0"/>
              <a:t> </a:t>
            </a:r>
            <a:r>
              <a:rPr lang="en-US" sz="4000" dirty="0">
                <a:latin typeface="Arial" panose="020B0604020202020204" pitchFamily="34" charset="0"/>
                <a:cs typeface="Arial" panose="020B0604020202020204" pitchFamily="34" charset="0"/>
              </a:rPr>
              <a:t>ANSWER</a:t>
            </a:r>
          </a:p>
        </p:txBody>
      </p:sp>
      <p:sp>
        <p:nvSpPr>
          <p:cNvPr id="22" name="Content Placeholder 21"/>
          <p:cNvSpPr>
            <a:spLocks noGrp="1"/>
          </p:cNvSpPr>
          <p:nvPr>
            <p:ph sz="half" idx="1"/>
          </p:nvPr>
        </p:nvSpPr>
        <p:spPr>
          <a:xfrm>
            <a:off x="651565" y="2254928"/>
            <a:ext cx="10204572" cy="4506089"/>
          </a:xfrm>
        </p:spPr>
        <p:txBody>
          <a:bodyPr/>
          <a:lstStyle/>
          <a:p>
            <a:pPr marL="0" indent="0" algn="l">
              <a:buNone/>
            </a:pPr>
            <a:r>
              <a:rPr lang="en-US" sz="2800" dirty="0">
                <a:effectLst/>
                <a:latin typeface="Arial" panose="020B0604020202020204" pitchFamily="34" charset="0"/>
                <a:ea typeface="Calibri" panose="020F0502020204030204" pitchFamily="34" charset="0"/>
              </a:rPr>
              <a:t>The two lane circulating roadway configuration opposite the Walmart entry does not coincide with the upstream single lane approach feeding it from Walmart. </a:t>
            </a:r>
            <a:r>
              <a:rPr lang="en-US" sz="2800" dirty="0">
                <a:solidFill>
                  <a:srgbClr val="FF0000"/>
                </a:solidFill>
                <a:effectLst/>
                <a:latin typeface="Arial" panose="020B0604020202020204" pitchFamily="34" charset="0"/>
                <a:ea typeface="Calibri" panose="020F0502020204030204" pitchFamily="34" charset="0"/>
              </a:rPr>
              <a:t>This will cause crashes if it is built this way </a:t>
            </a:r>
            <a:r>
              <a:rPr lang="en-US" sz="2800" dirty="0">
                <a:effectLst/>
                <a:latin typeface="Arial" panose="020B0604020202020204" pitchFamily="34" charset="0"/>
                <a:ea typeface="Calibri" panose="020F0502020204030204" pitchFamily="34" charset="0"/>
              </a:rPr>
              <a:t>because it creates a weaving lane change at the downstream exit to Roswell Road. The Concept Report shows the correct lane configuration for </a:t>
            </a:r>
            <a:r>
              <a:rPr lang="en-US" sz="2800" dirty="0">
                <a:solidFill>
                  <a:srgbClr val="FF0000"/>
                </a:solidFill>
                <a:effectLst/>
                <a:latin typeface="Arial" panose="020B0604020202020204" pitchFamily="34" charset="0"/>
                <a:ea typeface="Calibri" panose="020F0502020204030204" pitchFamily="34" charset="0"/>
              </a:rPr>
              <a:t>safety</a:t>
            </a:r>
            <a:r>
              <a:rPr lang="en-US" sz="2800" dirty="0">
                <a:effectLst/>
                <a:latin typeface="Arial" panose="020B0604020202020204" pitchFamily="34" charset="0"/>
                <a:ea typeface="Calibri" panose="020F0502020204030204" pitchFamily="34" charset="0"/>
              </a:rPr>
              <a:t> and capacity. </a:t>
            </a:r>
            <a:r>
              <a:rPr lang="en-US" sz="2800" dirty="0">
                <a:latin typeface="Arial" panose="020B0604020202020204" pitchFamily="34" charset="0"/>
              </a:rPr>
              <a:t>See Drawing 10-0005 for comments </a:t>
            </a:r>
            <a:r>
              <a:rPr lang="en-US" sz="2800" dirty="0">
                <a:effectLst/>
                <a:latin typeface="Arial" panose="020B0604020202020204" pitchFamily="34" charset="0"/>
                <a:ea typeface="Calibri" panose="020F0502020204030204" pitchFamily="34" charset="0"/>
              </a:rPr>
              <a:t>on the Walmart entry capacity deficiency at opening day. </a:t>
            </a:r>
            <a:r>
              <a:rPr lang="en-US" sz="2800" dirty="0">
                <a:solidFill>
                  <a:srgbClr val="FF0000"/>
                </a:solidFill>
                <a:effectLst/>
                <a:latin typeface="Arial" panose="020B0604020202020204" pitchFamily="34" charset="0"/>
                <a:ea typeface="Calibri" panose="020F0502020204030204" pitchFamily="34" charset="0"/>
              </a:rPr>
              <a:t>A single lane entry will congest immediately.</a:t>
            </a:r>
            <a:r>
              <a:rPr lang="en-US" sz="2800" dirty="0">
                <a:effectLst/>
                <a:latin typeface="Arial" panose="020B0604020202020204" pitchFamily="34" charset="0"/>
                <a:ea typeface="Calibri" panose="020F0502020204030204" pitchFamily="34" charset="0"/>
              </a:rPr>
              <a:t> </a:t>
            </a:r>
            <a:r>
              <a:rPr lang="en-US" sz="2800" dirty="0">
                <a:latin typeface="Arial" panose="020B0604020202020204" pitchFamily="34" charset="0"/>
              </a:rPr>
              <a:t>Recommend</a:t>
            </a:r>
            <a:r>
              <a:rPr lang="en-US" sz="2800" dirty="0">
                <a:effectLst/>
                <a:latin typeface="Arial" panose="020B0604020202020204" pitchFamily="34" charset="0"/>
                <a:ea typeface="Calibri" panose="020F0502020204030204" pitchFamily="34" charset="0"/>
              </a:rPr>
              <a:t> to revise the Walmart entry to two lanes.</a:t>
            </a:r>
            <a:endParaRPr lang="en-US" sz="2800" dirty="0">
              <a:effectLst/>
              <a:latin typeface="Calibri" panose="020F0502020204030204" pitchFamily="34" charset="0"/>
              <a:ea typeface="Calibri" panose="020F050202020403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929786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TEST</a:t>
            </a:r>
            <a:r>
              <a:rPr lang="en-US" sz="4800" dirty="0"/>
              <a:t> </a:t>
            </a:r>
            <a:r>
              <a:rPr lang="en-US" sz="4000" dirty="0">
                <a:latin typeface="Arial" panose="020B0604020202020204" pitchFamily="34" charset="0"/>
                <a:cs typeface="Arial" panose="020B0604020202020204" pitchFamily="34" charset="0"/>
              </a:rPr>
              <a:t>ANSWER</a:t>
            </a:r>
          </a:p>
        </p:txBody>
      </p:sp>
      <p:sp>
        <p:nvSpPr>
          <p:cNvPr id="22" name="Content Placeholder 21"/>
          <p:cNvSpPr>
            <a:spLocks noGrp="1"/>
          </p:cNvSpPr>
          <p:nvPr>
            <p:ph sz="half" idx="1"/>
          </p:nvPr>
        </p:nvSpPr>
        <p:spPr>
          <a:xfrm>
            <a:off x="651565" y="2254928"/>
            <a:ext cx="10204572" cy="4506089"/>
          </a:xfrm>
        </p:spPr>
        <p:txBody>
          <a:bodyPr/>
          <a:lstStyle/>
          <a:p>
            <a:pPr marL="0" indent="0" algn="l">
              <a:buNone/>
            </a:pPr>
            <a:r>
              <a:rPr lang="en-US" sz="2800" dirty="0">
                <a:effectLst/>
                <a:latin typeface="Arial" panose="020B0604020202020204" pitchFamily="34" charset="0"/>
                <a:ea typeface="Calibri" panose="020F0502020204030204" pitchFamily="34" charset="0"/>
              </a:rPr>
              <a:t>The two lane circulating roadway configuration opposite the Walmart entry does not coincide with the upstream single lane approach feeding it from Walmart. </a:t>
            </a:r>
            <a:r>
              <a:rPr lang="en-US" sz="2800" dirty="0">
                <a:solidFill>
                  <a:srgbClr val="FF0000"/>
                </a:solidFill>
                <a:effectLst/>
                <a:latin typeface="Arial" panose="020B0604020202020204" pitchFamily="34" charset="0"/>
                <a:ea typeface="Calibri" panose="020F0502020204030204" pitchFamily="34" charset="0"/>
              </a:rPr>
              <a:t>This will cause crashes if it is built this way </a:t>
            </a:r>
            <a:r>
              <a:rPr lang="en-US" sz="2800" dirty="0">
                <a:effectLst/>
                <a:latin typeface="Arial" panose="020B0604020202020204" pitchFamily="34" charset="0"/>
                <a:ea typeface="Calibri" panose="020F0502020204030204" pitchFamily="34" charset="0"/>
              </a:rPr>
              <a:t>because it creates a weaving lane change at the downstream exit to Roswell Road. The Concept Report shows the correct lane configuration for </a:t>
            </a:r>
            <a:r>
              <a:rPr lang="en-US" sz="2800" dirty="0">
                <a:solidFill>
                  <a:srgbClr val="FF0000"/>
                </a:solidFill>
                <a:effectLst/>
                <a:latin typeface="Arial" panose="020B0604020202020204" pitchFamily="34" charset="0"/>
                <a:ea typeface="Calibri" panose="020F0502020204030204" pitchFamily="34" charset="0"/>
              </a:rPr>
              <a:t>safety</a:t>
            </a:r>
            <a:r>
              <a:rPr lang="en-US" sz="2800" dirty="0">
                <a:effectLst/>
                <a:latin typeface="Arial" panose="020B0604020202020204" pitchFamily="34" charset="0"/>
                <a:ea typeface="Calibri" panose="020F0502020204030204" pitchFamily="34" charset="0"/>
              </a:rPr>
              <a:t> and capacity. </a:t>
            </a:r>
            <a:r>
              <a:rPr lang="en-US" sz="2800" dirty="0">
                <a:latin typeface="Arial" panose="020B0604020202020204" pitchFamily="34" charset="0"/>
              </a:rPr>
              <a:t>See Drawing 10-0005 for comments</a:t>
            </a:r>
            <a:r>
              <a:rPr lang="en-US" sz="2800" dirty="0">
                <a:solidFill>
                  <a:srgbClr val="00B050"/>
                </a:solidFill>
                <a:effectLst/>
                <a:latin typeface="Arial" panose="020B0604020202020204" pitchFamily="34" charset="0"/>
                <a:ea typeface="Calibri" panose="020F0502020204030204" pitchFamily="34" charset="0"/>
              </a:rPr>
              <a:t> </a:t>
            </a:r>
            <a:r>
              <a:rPr lang="en-US" sz="2800" dirty="0">
                <a:effectLst/>
                <a:latin typeface="Arial" panose="020B0604020202020204" pitchFamily="34" charset="0"/>
                <a:ea typeface="Calibri" panose="020F0502020204030204" pitchFamily="34" charset="0"/>
              </a:rPr>
              <a:t>on the Walmart entry capacity deficiency at opening day. </a:t>
            </a:r>
            <a:r>
              <a:rPr lang="en-US" sz="2800" dirty="0">
                <a:solidFill>
                  <a:srgbClr val="FF0000"/>
                </a:solidFill>
                <a:effectLst/>
                <a:latin typeface="Arial" panose="020B0604020202020204" pitchFamily="34" charset="0"/>
                <a:ea typeface="Calibri" panose="020F0502020204030204" pitchFamily="34" charset="0"/>
              </a:rPr>
              <a:t>A single lane entry will congest immediately.</a:t>
            </a:r>
            <a:r>
              <a:rPr lang="en-US" sz="2800" dirty="0">
                <a:effectLst/>
                <a:latin typeface="Arial" panose="020B0604020202020204" pitchFamily="34" charset="0"/>
                <a:ea typeface="Calibri" panose="020F0502020204030204" pitchFamily="34" charset="0"/>
              </a:rPr>
              <a:t> </a:t>
            </a:r>
            <a:r>
              <a:rPr lang="en-US" sz="2800" dirty="0">
                <a:solidFill>
                  <a:srgbClr val="FFC000"/>
                </a:solidFill>
                <a:effectLst/>
                <a:latin typeface="Arial" panose="020B0604020202020204" pitchFamily="34" charset="0"/>
                <a:ea typeface="Calibri" panose="020F0502020204030204" pitchFamily="34" charset="0"/>
              </a:rPr>
              <a:t>Recommend</a:t>
            </a:r>
            <a:r>
              <a:rPr lang="en-US" sz="2800" dirty="0">
                <a:effectLst/>
                <a:latin typeface="Arial" panose="020B0604020202020204" pitchFamily="34" charset="0"/>
                <a:ea typeface="Calibri" panose="020F0502020204030204" pitchFamily="34" charset="0"/>
              </a:rPr>
              <a:t> to revise the Walmart entry to two lanes.</a:t>
            </a:r>
            <a:endParaRPr lang="en-US" sz="2800" dirty="0">
              <a:effectLst/>
              <a:latin typeface="Calibri" panose="020F0502020204030204" pitchFamily="34" charset="0"/>
              <a:ea typeface="Calibri" panose="020F050202020403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9497543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TEST</a:t>
            </a:r>
            <a:r>
              <a:rPr lang="en-US" sz="4800" dirty="0"/>
              <a:t> </a:t>
            </a:r>
            <a:r>
              <a:rPr lang="en-US" sz="4000" dirty="0">
                <a:latin typeface="Arial" panose="020B0604020202020204" pitchFamily="34" charset="0"/>
                <a:cs typeface="Arial" panose="020B0604020202020204" pitchFamily="34" charset="0"/>
              </a:rPr>
              <a:t>ANSWER</a:t>
            </a:r>
          </a:p>
        </p:txBody>
      </p:sp>
      <p:sp>
        <p:nvSpPr>
          <p:cNvPr id="22" name="Content Placeholder 21"/>
          <p:cNvSpPr>
            <a:spLocks noGrp="1"/>
          </p:cNvSpPr>
          <p:nvPr>
            <p:ph sz="half" idx="1"/>
          </p:nvPr>
        </p:nvSpPr>
        <p:spPr>
          <a:xfrm>
            <a:off x="651565" y="2254928"/>
            <a:ext cx="10204572" cy="4506089"/>
          </a:xfrm>
        </p:spPr>
        <p:txBody>
          <a:bodyPr/>
          <a:lstStyle/>
          <a:p>
            <a:pPr marL="0" indent="0" algn="l">
              <a:buNone/>
            </a:pPr>
            <a:r>
              <a:rPr lang="en-US" sz="2800" dirty="0">
                <a:effectLst/>
                <a:latin typeface="Arial" panose="020B0604020202020204" pitchFamily="34" charset="0"/>
                <a:ea typeface="Calibri" panose="020F0502020204030204" pitchFamily="34" charset="0"/>
              </a:rPr>
              <a:t>The two lane circulating roadway configuration opposite the Walmart entry does not coincide with the upstream single lane approach feeding it from Walmart. </a:t>
            </a:r>
            <a:r>
              <a:rPr lang="en-US" sz="2800" dirty="0">
                <a:solidFill>
                  <a:srgbClr val="FF0000"/>
                </a:solidFill>
                <a:effectLst/>
                <a:latin typeface="Arial" panose="020B0604020202020204" pitchFamily="34" charset="0"/>
                <a:ea typeface="Calibri" panose="020F0502020204030204" pitchFamily="34" charset="0"/>
              </a:rPr>
              <a:t>This will cause crashes if it is built this way </a:t>
            </a:r>
            <a:r>
              <a:rPr lang="en-US" sz="2800" dirty="0">
                <a:effectLst/>
                <a:latin typeface="Arial" panose="020B0604020202020204" pitchFamily="34" charset="0"/>
                <a:ea typeface="Calibri" panose="020F0502020204030204" pitchFamily="34" charset="0"/>
              </a:rPr>
              <a:t>because it creates a weaving lane change at the downstream exit to Roswell Road. The Concept Report shows the correct lane configuration for </a:t>
            </a:r>
            <a:r>
              <a:rPr lang="en-US" sz="2800" dirty="0">
                <a:solidFill>
                  <a:srgbClr val="FF0000"/>
                </a:solidFill>
                <a:effectLst/>
                <a:latin typeface="Arial" panose="020B0604020202020204" pitchFamily="34" charset="0"/>
                <a:ea typeface="Calibri" panose="020F0502020204030204" pitchFamily="34" charset="0"/>
              </a:rPr>
              <a:t>safety</a:t>
            </a:r>
            <a:r>
              <a:rPr lang="en-US" sz="2800" dirty="0">
                <a:effectLst/>
                <a:latin typeface="Arial" panose="020B0604020202020204" pitchFamily="34" charset="0"/>
                <a:ea typeface="Calibri" panose="020F0502020204030204" pitchFamily="34" charset="0"/>
              </a:rPr>
              <a:t> and capacity. </a:t>
            </a:r>
            <a:r>
              <a:rPr lang="en-US" sz="2800" dirty="0">
                <a:solidFill>
                  <a:srgbClr val="00B050"/>
                </a:solidFill>
                <a:effectLst/>
                <a:latin typeface="Arial" panose="020B0604020202020204" pitchFamily="34" charset="0"/>
                <a:ea typeface="Calibri" panose="020F0502020204030204" pitchFamily="34" charset="0"/>
              </a:rPr>
              <a:t>See Drawing 10-0005 for comments </a:t>
            </a:r>
            <a:r>
              <a:rPr lang="en-US" sz="2800" dirty="0">
                <a:effectLst/>
                <a:latin typeface="Arial" panose="020B0604020202020204" pitchFamily="34" charset="0"/>
                <a:ea typeface="Calibri" panose="020F0502020204030204" pitchFamily="34" charset="0"/>
              </a:rPr>
              <a:t>on the Walmart entry capacity deficiency at opening day. </a:t>
            </a:r>
            <a:r>
              <a:rPr lang="en-US" sz="2800" dirty="0">
                <a:solidFill>
                  <a:srgbClr val="FF0000"/>
                </a:solidFill>
                <a:effectLst/>
                <a:latin typeface="Arial" panose="020B0604020202020204" pitchFamily="34" charset="0"/>
                <a:ea typeface="Calibri" panose="020F0502020204030204" pitchFamily="34" charset="0"/>
              </a:rPr>
              <a:t>A single lane entry will congest immediately.</a:t>
            </a:r>
            <a:r>
              <a:rPr lang="en-US" sz="2800" dirty="0">
                <a:effectLst/>
                <a:latin typeface="Arial" panose="020B0604020202020204" pitchFamily="34" charset="0"/>
                <a:ea typeface="Calibri" panose="020F0502020204030204" pitchFamily="34" charset="0"/>
              </a:rPr>
              <a:t> </a:t>
            </a:r>
            <a:r>
              <a:rPr lang="en-US" sz="2800" dirty="0">
                <a:solidFill>
                  <a:srgbClr val="FFC000"/>
                </a:solidFill>
                <a:effectLst/>
                <a:latin typeface="Arial" panose="020B0604020202020204" pitchFamily="34" charset="0"/>
                <a:ea typeface="Calibri" panose="020F0502020204030204" pitchFamily="34" charset="0"/>
              </a:rPr>
              <a:t>Recommend</a:t>
            </a:r>
            <a:r>
              <a:rPr lang="en-US" sz="2800" dirty="0">
                <a:effectLst/>
                <a:latin typeface="Arial" panose="020B0604020202020204" pitchFamily="34" charset="0"/>
                <a:ea typeface="Calibri" panose="020F0502020204030204" pitchFamily="34" charset="0"/>
              </a:rPr>
              <a:t> to revise the Walmart entry to two lanes.</a:t>
            </a:r>
            <a:endParaRPr lang="en-US" sz="2800" dirty="0">
              <a:effectLst/>
              <a:latin typeface="Calibri" panose="020F0502020204030204" pitchFamily="34" charset="0"/>
              <a:ea typeface="Calibri" panose="020F050202020403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956762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a:bodyPr>
          <a:lstStyle/>
          <a:p>
            <a:pPr algn="ctr"/>
            <a:r>
              <a:rPr lang="en-US" sz="4000" dirty="0">
                <a:latin typeface="Arial" panose="020B0604020202020204" pitchFamily="34" charset="0"/>
                <a:cs typeface="Arial" panose="020B0604020202020204" pitchFamily="34" charset="0"/>
              </a:rPr>
              <a:t>TEST</a:t>
            </a:r>
            <a:r>
              <a:rPr lang="en-US" sz="4800" dirty="0"/>
              <a:t> </a:t>
            </a:r>
            <a:r>
              <a:rPr lang="en-US" sz="4000" dirty="0">
                <a:latin typeface="Arial" panose="020B0604020202020204" pitchFamily="34" charset="0"/>
                <a:cs typeface="Arial" panose="020B0604020202020204" pitchFamily="34" charset="0"/>
              </a:rPr>
              <a:t>COMMENT</a:t>
            </a:r>
            <a:r>
              <a:rPr lang="en-US" sz="4800" dirty="0"/>
              <a:t> </a:t>
            </a:r>
            <a:r>
              <a:rPr lang="en-US" sz="4000" dirty="0">
                <a:latin typeface="Arial" panose="020B0604020202020204" pitchFamily="34" charset="0"/>
                <a:cs typeface="Arial" panose="020B0604020202020204" pitchFamily="34" charset="0"/>
              </a:rPr>
              <a:t>MADE</a:t>
            </a:r>
            <a:r>
              <a:rPr lang="en-US" sz="4800" dirty="0"/>
              <a:t> </a:t>
            </a:r>
            <a:r>
              <a:rPr lang="en-US" sz="4000" dirty="0">
                <a:latin typeface="Arial" panose="020B0604020202020204" pitchFamily="34" charset="0"/>
                <a:cs typeface="Arial" panose="020B0604020202020204" pitchFamily="34" charset="0"/>
              </a:rPr>
              <a:t>GREAT</a:t>
            </a:r>
          </a:p>
        </p:txBody>
      </p:sp>
      <p:sp>
        <p:nvSpPr>
          <p:cNvPr id="22" name="Content Placeholder 21"/>
          <p:cNvSpPr>
            <a:spLocks noGrp="1"/>
          </p:cNvSpPr>
          <p:nvPr>
            <p:ph sz="half" idx="1"/>
          </p:nvPr>
        </p:nvSpPr>
        <p:spPr>
          <a:xfrm>
            <a:off x="651565" y="2290440"/>
            <a:ext cx="10204572" cy="4470578"/>
          </a:xfrm>
        </p:spPr>
        <p:txBody>
          <a:bodyPr/>
          <a:lstStyle/>
          <a:p>
            <a:pPr marL="0" indent="0" algn="l">
              <a:buNone/>
            </a:pPr>
            <a:r>
              <a:rPr lang="en-US" sz="3200" dirty="0">
                <a:solidFill>
                  <a:srgbClr val="00B050"/>
                </a:solidFill>
                <a:effectLst/>
                <a:latin typeface="Arial" panose="020B0604020202020204" pitchFamily="34" charset="0"/>
                <a:ea typeface="Calibri" panose="020F0502020204030204" pitchFamily="34" charset="0"/>
              </a:rPr>
              <a:t>The two lane circulating roadway configuration opposite the Walmart entry does not coincide with the upstream single lane approach feeding it from Walmart. This creates a weaving lane change at the downstream exit to Roswell Road. The Concept Report shows the correct lane configuration. Revise the Walmart entry to two lanes, as shown in the concept report.</a:t>
            </a:r>
            <a:endParaRPr lang="en-US" sz="3200" dirty="0">
              <a:solidFill>
                <a:srgbClr val="00B050"/>
              </a:solidFill>
              <a:effectLst/>
              <a:latin typeface="Calibri" panose="020F0502020204030204" pitchFamily="34" charset="0"/>
              <a:ea typeface="Calibri" panose="020F0502020204030204" pitchFamily="34" charset="0"/>
            </a:endParaRP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26421931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a:xfrm>
            <a:off x="638865" y="719092"/>
            <a:ext cx="10204572" cy="1020932"/>
          </a:xfrm>
        </p:spPr>
        <p:txBody>
          <a:bodyPr>
            <a:normAutofit/>
          </a:bodyPr>
          <a:lstStyle/>
          <a:p>
            <a:pPr algn="ctr"/>
            <a:r>
              <a:rPr lang="en-US" sz="4000" dirty="0">
                <a:latin typeface="Arial" panose="020B0604020202020204" pitchFamily="34" charset="0"/>
                <a:cs typeface="Arial" panose="020B0604020202020204" pitchFamily="34" charset="0"/>
              </a:rPr>
              <a:t>CONCLUSION – KEY POINTS</a:t>
            </a:r>
          </a:p>
        </p:txBody>
      </p:sp>
      <p:sp>
        <p:nvSpPr>
          <p:cNvPr id="22" name="Content Placeholder 21"/>
          <p:cNvSpPr>
            <a:spLocks noGrp="1"/>
          </p:cNvSpPr>
          <p:nvPr>
            <p:ph sz="half" idx="1"/>
          </p:nvPr>
        </p:nvSpPr>
        <p:spPr>
          <a:xfrm>
            <a:off x="651565" y="1846555"/>
            <a:ext cx="10204572" cy="4914463"/>
          </a:xfrm>
        </p:spPr>
        <p:txBody>
          <a:bodyPr/>
          <a:lstStyle/>
          <a:p>
            <a:pPr algn="l"/>
            <a:r>
              <a:rPr lang="en-US" sz="3200" dirty="0">
                <a:solidFill>
                  <a:schemeClr val="tx1"/>
                </a:solidFill>
                <a:latin typeface="Arial" panose="020B0604020202020204" pitchFamily="34" charset="0"/>
                <a:cs typeface="Arial" panose="020B0604020202020204" pitchFamily="34" charset="0"/>
              </a:rPr>
              <a:t>Determine if the comment is right for the FPR</a:t>
            </a:r>
          </a:p>
          <a:p>
            <a:pPr algn="l"/>
            <a:r>
              <a:rPr lang="en-US" sz="3200" dirty="0">
                <a:solidFill>
                  <a:schemeClr val="tx1"/>
                </a:solidFill>
                <a:latin typeface="Arial" panose="020B0604020202020204" pitchFamily="34" charset="0"/>
                <a:cs typeface="Arial" panose="020B0604020202020204" pitchFamily="34" charset="0"/>
              </a:rPr>
              <a:t>Clearly state facts and problems</a:t>
            </a:r>
          </a:p>
          <a:p>
            <a:pPr algn="l"/>
            <a:r>
              <a:rPr lang="en-US" sz="3200" dirty="0">
                <a:solidFill>
                  <a:schemeClr val="tx1"/>
                </a:solidFill>
                <a:latin typeface="Arial" panose="020B0604020202020204" pitchFamily="34" charset="0"/>
                <a:cs typeface="Arial" panose="020B0604020202020204" pitchFamily="34" charset="0"/>
              </a:rPr>
              <a:t>Give examples and reasons, cite references</a:t>
            </a:r>
          </a:p>
          <a:p>
            <a:pPr algn="l"/>
            <a:r>
              <a:rPr lang="en-US" sz="3200" dirty="0">
                <a:solidFill>
                  <a:schemeClr val="tx1"/>
                </a:solidFill>
                <a:latin typeface="Arial" panose="020B0604020202020204" pitchFamily="34" charset="0"/>
                <a:cs typeface="Arial" panose="020B0604020202020204" pitchFamily="34" charset="0"/>
              </a:rPr>
              <a:t>Verify the comment is acceptable as part of the permanent documented project records</a:t>
            </a:r>
          </a:p>
          <a:p>
            <a:pPr algn="l"/>
            <a:r>
              <a:rPr lang="en-US" sz="3200" dirty="0">
                <a:solidFill>
                  <a:schemeClr val="tx1"/>
                </a:solidFill>
                <a:latin typeface="Arial" panose="020B0604020202020204" pitchFamily="34" charset="0"/>
                <a:cs typeface="Arial" panose="020B0604020202020204" pitchFamily="34" charset="0"/>
              </a:rPr>
              <a:t>Verify the comments you get from SMEs</a:t>
            </a:r>
          </a:p>
          <a:p>
            <a:pPr algn="l"/>
            <a:r>
              <a:rPr lang="en-US" sz="3200" dirty="0">
                <a:solidFill>
                  <a:schemeClr val="tx1"/>
                </a:solidFill>
                <a:latin typeface="Arial" panose="020B0604020202020204" pitchFamily="34" charset="0"/>
                <a:cs typeface="Arial" panose="020B0604020202020204" pitchFamily="34" charset="0"/>
              </a:rPr>
              <a:t>Think about how you would respond</a:t>
            </a:r>
          </a:p>
          <a:p>
            <a:pPr algn="l"/>
            <a:r>
              <a:rPr lang="en-US" sz="3200" dirty="0">
                <a:solidFill>
                  <a:schemeClr val="tx1"/>
                </a:solidFill>
                <a:latin typeface="Arial" panose="020B0604020202020204" pitchFamily="34" charset="0"/>
                <a:cs typeface="Arial" panose="020B0604020202020204" pitchFamily="34" charset="0"/>
              </a:rPr>
              <a:t>Think about how someone would backcheck the response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3023134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fontScale="90000"/>
          </a:bodyPr>
          <a:lstStyle/>
          <a:p>
            <a:pPr algn="ctr"/>
            <a:r>
              <a:rPr lang="en-US" sz="4800" dirty="0">
                <a:latin typeface="Arial" panose="020B0604020202020204" pitchFamily="34" charset="0"/>
                <a:cs typeface="Arial" panose="020B0604020202020204" pitchFamily="34" charset="0"/>
              </a:rPr>
              <a:t>WRITING GREAT COMMENTS – </a:t>
            </a:r>
            <a:r>
              <a:rPr lang="en-US" sz="4800" dirty="0">
                <a:solidFill>
                  <a:srgbClr val="00B050"/>
                </a:solidFill>
                <a:latin typeface="Arial" panose="020B0604020202020204" pitchFamily="34" charset="0"/>
                <a:cs typeface="Arial" panose="020B0604020202020204" pitchFamily="34" charset="0"/>
              </a:rPr>
              <a:t>DO</a:t>
            </a:r>
            <a:endParaRPr lang="en-US" sz="4800" dirty="0">
              <a:latin typeface="Arial" panose="020B0604020202020204" pitchFamily="34" charset="0"/>
              <a:cs typeface="Arial" panose="020B0604020202020204" pitchFamily="34" charset="0"/>
            </a:endParaRPr>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0000"/>
                </a:solidFill>
                <a:latin typeface="Arial" panose="020B0604020202020204" pitchFamily="34" charset="0"/>
                <a:cs typeface="Arial" panose="020B0604020202020204" pitchFamily="34" charset="0"/>
              </a:rPr>
              <a:t>Be consistent</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same font throughout comments/report – Arial</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Margins should be justified on both sides throughout the comments/report</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the same abbreviations throughout the comments/report</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STA 23+00 vs. Sta. 23+00 vs. station 23+00</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ROW vs. R/W</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TS-1 vs. Typical Section #1 vs. TS #1 vs. TS-01</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Wall #3 vs. Wall No. 3</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RCUT vs. R-cut vs. R-Cut</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41539155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24000" y="2870200"/>
            <a:ext cx="9144000" cy="1018628"/>
          </a:xfrm>
        </p:spPr>
        <p:txBody>
          <a:bodyPr/>
          <a:lstStyle/>
          <a:p>
            <a:r>
              <a:rPr lang="en-US" sz="6000" dirty="0">
                <a:latin typeface="Arial" panose="020B0604020202020204" pitchFamily="34" charset="0"/>
                <a:cs typeface="Arial" panose="020B0604020202020204" pitchFamily="34" charset="0"/>
              </a:rPr>
              <a:t>QUESTIONS???</a:t>
            </a: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5801" y="1524002"/>
            <a:ext cx="3209233" cy="111360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2944" y="4166634"/>
            <a:ext cx="3502090" cy="2334727"/>
          </a:xfrm>
          <a:prstGeom prst="rect">
            <a:avLst/>
          </a:prstGeom>
        </p:spPr>
      </p:pic>
    </p:spTree>
    <p:extLst>
      <p:ext uri="{BB962C8B-B14F-4D97-AF65-F5344CB8AC3E}">
        <p14:creationId xmlns:p14="http://schemas.microsoft.com/office/powerpoint/2010/main" val="2760383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fontScale="90000"/>
          </a:bodyPr>
          <a:lstStyle/>
          <a:p>
            <a:pPr algn="ctr"/>
            <a:r>
              <a:rPr lang="en-US" sz="4800" dirty="0">
                <a:latin typeface="Arial" panose="020B0604020202020204" pitchFamily="34" charset="0"/>
                <a:cs typeface="Arial" panose="020B0604020202020204" pitchFamily="34" charset="0"/>
              </a:rPr>
              <a:t>WRITING GREAT COMMENTS – </a:t>
            </a:r>
            <a:r>
              <a:rPr lang="en-US" sz="4800" dirty="0">
                <a:solidFill>
                  <a:srgbClr val="00B050"/>
                </a:solidFill>
                <a:latin typeface="Arial" panose="020B0604020202020204" pitchFamily="34" charset="0"/>
                <a:cs typeface="Arial" panose="020B0604020202020204" pitchFamily="34" charset="0"/>
              </a:rPr>
              <a:t>DO</a:t>
            </a:r>
            <a:endParaRPr lang="en-US" sz="4800" dirty="0"/>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0000"/>
                </a:solidFill>
                <a:latin typeface="Arial" panose="020B0604020202020204" pitchFamily="34" charset="0"/>
                <a:cs typeface="Arial" panose="020B0604020202020204" pitchFamily="34" charset="0"/>
              </a:rPr>
              <a:t>Use good grammar</a:t>
            </a:r>
            <a:endParaRPr lang="en-US" sz="3200" dirty="0">
              <a:solidFill>
                <a:schemeClr val="accent2"/>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Make sure all tenses of the verbs agree</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Singular vs. Plural</a:t>
            </a:r>
          </a:p>
          <a:p>
            <a:pPr algn="l"/>
            <a:r>
              <a:rPr lang="en-US" sz="3200" dirty="0">
                <a:solidFill>
                  <a:srgbClr val="000000"/>
                </a:solidFill>
                <a:latin typeface="Arial" panose="020B0604020202020204" pitchFamily="34" charset="0"/>
                <a:cs typeface="Arial" panose="020B0604020202020204" pitchFamily="34" charset="0"/>
              </a:rPr>
              <a:t>Be professional</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We tend to write like we speak</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Where does A-1 outflow into?  </a:t>
            </a:r>
          </a:p>
          <a:p>
            <a:pPr marL="1257300" lvl="2" indent="-342900">
              <a:buFont typeface="Wingdings" panose="05000000000000000000" pitchFamily="2" charset="2"/>
              <a:buChar char="Ø"/>
            </a:pPr>
            <a:r>
              <a:rPr lang="en-US" dirty="0">
                <a:solidFill>
                  <a:srgbClr val="00B050"/>
                </a:solidFill>
                <a:latin typeface="Arial" panose="020B0604020202020204" pitchFamily="34" charset="0"/>
                <a:cs typeface="Arial" panose="020B0604020202020204" pitchFamily="34" charset="0"/>
              </a:rPr>
              <a:t>It is not clear where outflow from Str. A-1 goes. Please clarify.</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the proper names for items</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exact pay item names where possible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15640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ctrTitle"/>
          </p:nvPr>
        </p:nvSpPr>
        <p:spPr/>
        <p:txBody>
          <a:bodyPr>
            <a:normAutofit fontScale="90000"/>
          </a:bodyPr>
          <a:lstStyle/>
          <a:p>
            <a:pPr algn="ctr"/>
            <a:r>
              <a:rPr lang="en-US" sz="4800" dirty="0">
                <a:latin typeface="Arial" panose="020B0604020202020204" pitchFamily="34" charset="0"/>
                <a:cs typeface="Arial" panose="020B0604020202020204" pitchFamily="34" charset="0"/>
              </a:rPr>
              <a:t>WRITING GREAT COMMENTS – </a:t>
            </a:r>
            <a:r>
              <a:rPr lang="en-US" sz="4800" dirty="0">
                <a:solidFill>
                  <a:srgbClr val="00B050"/>
                </a:solidFill>
                <a:latin typeface="Arial" panose="020B0604020202020204" pitchFamily="34" charset="0"/>
                <a:cs typeface="Arial" panose="020B0604020202020204" pitchFamily="34" charset="0"/>
              </a:rPr>
              <a:t>DO</a:t>
            </a:r>
            <a:endParaRPr lang="en-US" sz="4800" dirty="0"/>
          </a:p>
        </p:txBody>
      </p:sp>
      <p:sp>
        <p:nvSpPr>
          <p:cNvPr id="22" name="Content Placeholder 21"/>
          <p:cNvSpPr>
            <a:spLocks noGrp="1"/>
          </p:cNvSpPr>
          <p:nvPr>
            <p:ph sz="half" idx="1"/>
          </p:nvPr>
        </p:nvSpPr>
        <p:spPr>
          <a:xfrm>
            <a:off x="651565" y="2731078"/>
            <a:ext cx="10204572" cy="4029939"/>
          </a:xfrm>
        </p:spPr>
        <p:txBody>
          <a:bodyPr/>
          <a:lstStyle/>
          <a:p>
            <a:pPr algn="l"/>
            <a:r>
              <a:rPr lang="en-US" sz="3200" dirty="0">
                <a:solidFill>
                  <a:srgbClr val="000000"/>
                </a:solidFill>
                <a:latin typeface="Arial" panose="020B0604020202020204" pitchFamily="34" charset="0"/>
                <a:cs typeface="Arial" panose="020B0604020202020204" pitchFamily="34" charset="0"/>
              </a:rPr>
              <a:t>Break up long sentences into two or more</a:t>
            </a:r>
            <a:endParaRPr lang="en-US" sz="3200" dirty="0">
              <a:solidFill>
                <a:schemeClr val="accent2">
                  <a:lumMod val="75000"/>
                </a:schemeClr>
              </a:solidFill>
              <a:latin typeface="Arial" panose="020B0604020202020204" pitchFamily="34" charset="0"/>
              <a:cs typeface="Arial" panose="020B0604020202020204" pitchFamily="34" charset="0"/>
            </a:endParaRP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Run-on sentences are hard to follow</a:t>
            </a:r>
          </a:p>
          <a:p>
            <a:pPr algn="l"/>
            <a:r>
              <a:rPr lang="en-US" sz="3200" dirty="0">
                <a:solidFill>
                  <a:srgbClr val="000000"/>
                </a:solidFill>
                <a:latin typeface="Arial" panose="020B0604020202020204" pitchFamily="34" charset="0"/>
                <a:cs typeface="Arial" panose="020B0604020202020204" pitchFamily="34" charset="0"/>
              </a:rPr>
              <a:t>Use punctuation</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commas or semi colons within a sentence</a:t>
            </a:r>
          </a:p>
          <a:p>
            <a:pPr marL="1257300" lvl="2" indent="-342900">
              <a:buFont typeface="Wingdings" panose="05000000000000000000" pitchFamily="2" charset="2"/>
              <a:buChar char="Ø"/>
            </a:pPr>
            <a:r>
              <a:rPr lang="en-US" dirty="0">
                <a:solidFill>
                  <a:srgbClr val="000000"/>
                </a:solidFill>
                <a:latin typeface="Arial" panose="020B0604020202020204" pitchFamily="34" charset="0"/>
                <a:cs typeface="Arial" panose="020B0604020202020204" pitchFamily="34" charset="0"/>
              </a:rPr>
              <a:t>For example, see Drawing 06-0005.</a:t>
            </a:r>
          </a:p>
          <a:p>
            <a:pPr marL="800100" lvl="1" indent="-342900">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Use periods at the end of a sentence</a:t>
            </a:r>
          </a:p>
          <a:p>
            <a:pPr marL="0" indent="0" algn="l">
              <a:buNone/>
            </a:pPr>
            <a:endParaRPr lang="en-US" sz="3200" b="0" i="0" u="none" strike="noStrike" baseline="0" dirty="0">
              <a:solidFill>
                <a:srgbClr val="373A36"/>
              </a:solidFill>
              <a:latin typeface="Arial" panose="020B0604020202020204" pitchFamily="34" charset="0"/>
            </a:endParaRPr>
          </a:p>
        </p:txBody>
      </p:sp>
    </p:spTree>
    <p:extLst>
      <p:ext uri="{BB962C8B-B14F-4D97-AF65-F5344CB8AC3E}">
        <p14:creationId xmlns:p14="http://schemas.microsoft.com/office/powerpoint/2010/main" val="1898491839"/>
      </p:ext>
    </p:extLst>
  </p:cSld>
  <p:clrMapOvr>
    <a:masterClrMapping/>
  </p:clrMapOvr>
</p:sld>
</file>

<file path=ppt/theme/theme1.xml><?xml version="1.0" encoding="utf-8"?>
<a:theme xmlns:a="http://schemas.openxmlformats.org/drawingml/2006/main" name="Title Slide Option #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DEA003B-4192-4F40-8106-66B430A6E507}" vid="{61D1FBAB-C8BE-442E-B9C3-D9C5B9CBB967}"/>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DEA003B-4192-4F40-8106-66B430A6E507}" vid="{FDC3F6CA-0EFF-42E4-A4A7-40A74BC17535}"/>
    </a:ext>
  </a:extLst>
</a:theme>
</file>

<file path=ppt/theme/theme3.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DEA003B-4192-4F40-8106-66B430A6E507}" vid="{0E06E0B4-E5C7-4744-A2A3-97C6A2E2ECF8}"/>
    </a:ext>
  </a:extLst>
</a:theme>
</file>

<file path=ppt/theme/theme4.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DEA003B-4192-4F40-8106-66B430A6E507}" vid="{C99E0076-C004-4DC1-926B-96383C80B568}"/>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3DEA003B-4192-4F40-8106-66B430A6E507}" vid="{1779D0EE-A533-4CFA-B163-5EED38D122F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 Size</Template>
  <TotalTime>1003</TotalTime>
  <Words>5286</Words>
  <Application>Microsoft Office PowerPoint</Application>
  <PresentationFormat>Widescreen</PresentationFormat>
  <Paragraphs>393</Paragraphs>
  <Slides>70</Slides>
  <Notes>0</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70</vt:i4>
      </vt:variant>
    </vt:vector>
  </HeadingPairs>
  <TitlesOfParts>
    <vt:vector size="83" baseType="lpstr">
      <vt:lpstr>Arial</vt:lpstr>
      <vt:lpstr>Calibri</vt:lpstr>
      <vt:lpstr>HelveticaNeu</vt:lpstr>
      <vt:lpstr>HelveticaNeueLT Com 55 Roman</vt:lpstr>
      <vt:lpstr>ITC Avant Garde Std Md</vt:lpstr>
      <vt:lpstr>Symbol</vt:lpstr>
      <vt:lpstr>Times New Roman</vt:lpstr>
      <vt:lpstr>Wingdings</vt:lpstr>
      <vt:lpstr>Title Slide Option #1</vt:lpstr>
      <vt:lpstr>Title Slide Option #2</vt:lpstr>
      <vt:lpstr>Three Horizontal Photos at Bottom Layout</vt:lpstr>
      <vt:lpstr>One Vertical Photo on Right Layout</vt:lpstr>
      <vt:lpstr>Two Horizontal Photos on Right  Layout</vt:lpstr>
      <vt:lpstr>How to Write Great Comments for Field Plan Reviews</vt:lpstr>
      <vt:lpstr>WHAT YOU WILL LEARN</vt:lpstr>
      <vt:lpstr>WHY GREAT COMMENTS ARE IMPORTANT</vt:lpstr>
      <vt:lpstr>WHAT MAKES A GREAT COMMENT</vt:lpstr>
      <vt:lpstr>WRITING GREAT COMMENTS</vt:lpstr>
      <vt:lpstr>WRITING GREAT COMMENTS</vt:lpstr>
      <vt:lpstr>WRITING GREAT COMMENTS – DO</vt:lpstr>
      <vt:lpstr>WRITING GREAT COMMENTS – DO</vt:lpstr>
      <vt:lpstr>WRITING GREAT COMMENTS – DO</vt:lpstr>
      <vt:lpstr>WRITING GREAT COMMENTS – DO</vt:lpstr>
      <vt:lpstr>WRITING GREAT COMMENTS – DO</vt:lpstr>
      <vt:lpstr>WRITING GREAT COMMENTS – DON’T</vt:lpstr>
      <vt:lpstr>WRITING GREAT COMMENTS – DON’T</vt:lpstr>
      <vt:lpstr>WRITING GREAT COMMENTS – DON’T</vt:lpstr>
      <vt:lpstr>WRITING GREAT COMMENTS – DON’T</vt:lpstr>
      <vt:lpstr>WRITING GREAT COMMENTS – DON’T</vt:lpstr>
      <vt:lpstr>WRITING GREAT COMMENTS – DON’T</vt:lpstr>
      <vt:lpstr>WRITING GREAT COMMENTS – DON’T</vt:lpstr>
      <vt:lpstr>WRITING GREAT COMMENTS – DON’T</vt:lpstr>
      <vt:lpstr>WRITING GREAT COMMENTS – DON’T</vt:lpstr>
      <vt:lpstr>WRITING GREAT COMMENTS – DON’T</vt:lpstr>
      <vt:lpstr>WRITING GREAT COMMENTS – DON’T</vt:lpstr>
      <vt:lpstr>BLUE BEAM COMMENTS TO AVOID</vt:lpstr>
      <vt:lpstr>BLUE BEAM COMMENTS TO AVOID</vt:lpstr>
      <vt:lpstr>WRITING GREAT COMMENTS –  THINGS TO THINK ABOUT</vt:lpstr>
      <vt:lpstr>WRITING GREAT COMMENTS –  THINGS TO THINK ABOUT</vt:lpstr>
      <vt:lpstr>WRITING GREAT COMMENTS –  THINGS TO THINK ABOUT</vt:lpstr>
      <vt:lpstr>WRITING GREAT COMMENTS –  THINGS TO THINK ABOUT</vt:lpstr>
      <vt:lpstr>WRITING GREAT COMMENTS –  THINGS TO THINK ABOUT</vt:lpstr>
      <vt:lpstr>BAD COMMENT = BAD RESPONSE</vt:lpstr>
      <vt:lpstr>BAD COMMENT MADE BETTER</vt:lpstr>
      <vt:lpstr>BAD COMMENT = BAD RESPONSE</vt:lpstr>
      <vt:lpstr>BAD COMMENT MADE BETTER</vt:lpstr>
      <vt:lpstr>BAD COMMENT = BAD RESPONSE</vt:lpstr>
      <vt:lpstr>BAD COMMENT MADE BETTER</vt:lpstr>
      <vt:lpstr>BAD COMMENT = BAD RESPONSE</vt:lpstr>
      <vt:lpstr>BAD COMMENT MADE BETTER</vt:lpstr>
      <vt:lpstr>BAD COMMENT = BAD RESPONSE</vt:lpstr>
      <vt:lpstr>BAD COMMENT MADE BETTER</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TAKE A BAD COMMENT &amp; MAKE IT GREAT</vt:lpstr>
      <vt:lpstr>EXAMPLES OF GREAT COMMENTS</vt:lpstr>
      <vt:lpstr>EXAMPLES OF GREAT COMMENTS</vt:lpstr>
      <vt:lpstr>EXAMPLES OF GREAT COMMENTS</vt:lpstr>
      <vt:lpstr>EXAMPLES OF GREAT COMMENTS</vt:lpstr>
      <vt:lpstr>EXAMPLES OF GREAT COMMENTS</vt:lpstr>
      <vt:lpstr>A GREAT WAY TO GET A GREAT RESPONSE: ASK FOR IT!</vt:lpstr>
      <vt:lpstr>EXAMPLES OF COMMENTS ASKING FOR EXPLANATIONS</vt:lpstr>
      <vt:lpstr>TEST QUESTION -  FIND THE ERRORS</vt:lpstr>
      <vt:lpstr>TEST ANSWER</vt:lpstr>
      <vt:lpstr>TEST ANSWER</vt:lpstr>
      <vt:lpstr>TEST ANSWER</vt:lpstr>
      <vt:lpstr>TEST COMMENT MADE GREAT</vt:lpstr>
      <vt:lpstr>CONCLUSION – KEY POINTS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Myers</dc:creator>
  <cp:lastModifiedBy>Lisa Myers</cp:lastModifiedBy>
  <cp:revision>68</cp:revision>
  <cp:lastPrinted>2018-07-03T12:41:58Z</cp:lastPrinted>
  <dcterms:created xsi:type="dcterms:W3CDTF">2021-03-02T22:07:55Z</dcterms:created>
  <dcterms:modified xsi:type="dcterms:W3CDTF">2021-07-29T19:31:32Z</dcterms:modified>
</cp:coreProperties>
</file>